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8" r:id="rId3"/>
    <p:sldId id="264" r:id="rId4"/>
    <p:sldId id="263" r:id="rId5"/>
    <p:sldId id="283" r:id="rId6"/>
    <p:sldId id="284" r:id="rId7"/>
    <p:sldId id="285" r:id="rId8"/>
    <p:sldId id="286" r:id="rId9"/>
    <p:sldId id="287" r:id="rId10"/>
    <p:sldId id="262" r:id="rId11"/>
    <p:sldId id="261" r:id="rId12"/>
    <p:sldId id="260" r:id="rId13"/>
    <p:sldId id="259" r:id="rId14"/>
    <p:sldId id="266" r:id="rId15"/>
    <p:sldId id="275" r:id="rId16"/>
    <p:sldId id="274" r:id="rId17"/>
    <p:sldId id="267" r:id="rId18"/>
    <p:sldId id="278" r:id="rId19"/>
    <p:sldId id="277" r:id="rId20"/>
    <p:sldId id="288" r:id="rId21"/>
    <p:sldId id="268" r:id="rId22"/>
    <p:sldId id="279" r:id="rId23"/>
    <p:sldId id="291" r:id="rId24"/>
    <p:sldId id="269" r:id="rId25"/>
    <p:sldId id="281" r:id="rId26"/>
    <p:sldId id="290" r:id="rId27"/>
    <p:sldId id="280" r:id="rId28"/>
    <p:sldId id="270" r:id="rId29"/>
    <p:sldId id="289" r:id="rId30"/>
    <p:sldId id="26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9" autoAdjust="0"/>
  </p:normalViewPr>
  <p:slideViewPr>
    <p:cSldViewPr snapToGrid="0">
      <p:cViewPr>
        <p:scale>
          <a:sx n="85" d="100"/>
          <a:sy n="85" d="100"/>
        </p:scale>
        <p:origin x="14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12-04-2023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12-04-2023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12-04-2023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12-04-2023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12-04-2023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id="{E2AB4079-B959-438A-8887-B4E86C814C3D}"/>
              </a:ext>
            </a:extLst>
          </p:cNvPr>
          <p:cNvSpPr txBox="1"/>
          <p:nvPr/>
        </p:nvSpPr>
        <p:spPr>
          <a:xfrm>
            <a:off x="877407" y="2448779"/>
            <a:ext cx="7482822" cy="954107"/>
          </a:xfrm>
          <a:prstGeom prst="rect">
            <a:avLst/>
          </a:prstGeom>
          <a:noFill/>
        </p:spPr>
        <p:txBody>
          <a:bodyPr wrap="square" rtlCol="0">
            <a:spAutoFit/>
          </a:bodyPr>
          <a:lstStyle/>
          <a:p>
            <a:r>
              <a:rPr lang="en-US" sz="2800" dirty="0">
                <a:effectLst/>
                <a:latin typeface="Arial" panose="020B0604020202020204" pitchFamily="34" charset="0"/>
              </a:rPr>
              <a:t>SIGN I NET : A DEEP LEARNING BASED MODEL TO RECOGNIZE SIGN LANGUAGE</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30EC8A-088B-458F-9182-920EE3139846}"/>
              </a:ext>
            </a:extLst>
          </p:cNvPr>
          <p:cNvSpPr txBox="1"/>
          <p:nvPr/>
        </p:nvSpPr>
        <p:spPr>
          <a:xfrm>
            <a:off x="737119" y="5463912"/>
            <a:ext cx="4079014" cy="646331"/>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Dr.R.JOSPHINELEELA,PROFESSOR</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B14CB2B-BA40-B9F9-16FA-AA5B5E13E8EA}"/>
              </a:ext>
            </a:extLst>
          </p:cNvPr>
          <p:cNvSpPr txBox="1"/>
          <p:nvPr/>
        </p:nvSpPr>
        <p:spPr>
          <a:xfrm>
            <a:off x="2083981" y="3525870"/>
            <a:ext cx="4802820" cy="1289071"/>
          </a:xfrm>
          <a:prstGeom prst="rect">
            <a:avLst/>
          </a:prstGeom>
          <a:noFill/>
        </p:spPr>
        <p:txBody>
          <a:bodyPr wrap="square" rtlCol="0">
            <a:spAutoFit/>
          </a:bodyPr>
          <a:lstStyle/>
          <a:p>
            <a:pPr algn="ctr">
              <a:lnSpc>
                <a:spcPct val="150000"/>
              </a:lnSpc>
            </a:pPr>
            <a:r>
              <a:rPr lang="en-US" b="1" dirty="0">
                <a:latin typeface="Times New Roman" panose="02020603050405020304" pitchFamily="18" charset="0"/>
                <a:cs typeface="Times New Roman" panose="02020603050405020304" pitchFamily="18" charset="0"/>
              </a:rPr>
              <a:t>ANNAMALAI P (211419104013)</a:t>
            </a:r>
          </a:p>
          <a:p>
            <a:pPr algn="ctr">
              <a:lnSpc>
                <a:spcPct val="150000"/>
              </a:lnSpc>
            </a:pPr>
            <a:r>
              <a:rPr lang="en-US" b="1" dirty="0">
                <a:latin typeface="Times New Roman" panose="02020603050405020304" pitchFamily="18" charset="0"/>
                <a:cs typeface="Times New Roman" panose="02020603050405020304" pitchFamily="18" charset="0"/>
              </a:rPr>
              <a:t>ASHWIN KUMAR A (211419104027)</a:t>
            </a:r>
          </a:p>
          <a:p>
            <a:pPr algn="ctr">
              <a:lnSpc>
                <a:spcPct val="150000"/>
              </a:lnSpc>
            </a:pPr>
            <a:r>
              <a:rPr lang="en-US" b="1" dirty="0">
                <a:latin typeface="Times New Roman" panose="02020603050405020304" pitchFamily="18" charset="0"/>
                <a:cs typeface="Times New Roman" panose="02020603050405020304" pitchFamily="18" charset="0"/>
              </a:rPr>
              <a:t>ABISHEK BENJAMIN RAJ D (211419104003)</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A7E15F-5577-E472-5EEB-C46481EAA666}"/>
              </a:ext>
            </a:extLst>
          </p:cNvPr>
          <p:cNvSpPr txBox="1"/>
          <p:nvPr/>
        </p:nvSpPr>
        <p:spPr>
          <a:xfrm>
            <a:off x="4816133" y="5452962"/>
            <a:ext cx="3741941"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Dr.N.PUGHAZENDI,PROFESSOR</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fld id="{8CB503F5-DB0E-4E11-9D2A-893EDB84D48F}" type="datetime1">
              <a:rPr lang="en-IN" smtClean="0"/>
              <a:t>12-04-2023</a:t>
            </a:fld>
            <a:endParaRPr lang="en-IN"/>
          </a:p>
        </p:txBody>
      </p:sp>
      <p:sp>
        <p:nvSpPr>
          <p:cNvPr id="10" name="Slide Number Placeholder 9">
            <a:extLst>
              <a:ext uri="{FF2B5EF4-FFF2-40B4-BE49-F238E27FC236}">
                <a16:creationId xmlns:a16="http://schemas.microsoft.com/office/drawing/2014/main" id="{1A45000B-3233-04ED-8583-BAA14AF15C75}"/>
              </a:ext>
            </a:extLst>
          </p:cNvPr>
          <p:cNvSpPr>
            <a:spLocks noGrp="1"/>
          </p:cNvSpPr>
          <p:nvPr>
            <p:ph type="sldNum" sz="quarter" idx="12"/>
          </p:nvPr>
        </p:nvSpPr>
        <p:spPr>
          <a:xfrm>
            <a:off x="6457949" y="6356351"/>
            <a:ext cx="2314273" cy="365125"/>
          </a:xfrm>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1458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015D94F-A144-55A6-B679-4937DA3C1C38}"/>
              </a:ext>
            </a:extLst>
          </p:cNvPr>
          <p:cNvSpPr>
            <a:spLocks noGrp="1"/>
          </p:cNvSpPr>
          <p:nvPr>
            <p:ph idx="1"/>
          </p:nvPr>
        </p:nvSpPr>
        <p:spPr>
          <a:xfrm>
            <a:off x="628650" y="1427585"/>
            <a:ext cx="7886700" cy="4749378"/>
          </a:xfrm>
        </p:spPr>
        <p:txBody>
          <a:bodyPr>
            <a:normAutofit/>
          </a:bodyPr>
          <a:lstStyle/>
          <a:p>
            <a:pPr algn="just">
              <a:lnSpc>
                <a:spcPct val="150000"/>
              </a:lnSpc>
            </a:pPr>
            <a:r>
              <a:rPr lang="en-US" sz="1400" dirty="0">
                <a:effectLst/>
                <a:latin typeface="Times New Roman" panose="02020603050405020304" pitchFamily="18" charset="0"/>
                <a:cs typeface="Times New Roman" panose="02020603050405020304" pitchFamily="18" charset="0"/>
              </a:rPr>
              <a:t>Deaf and dumb people communicate among themselves using sign language but normal people find it difficult to understand their language. </a:t>
            </a:r>
          </a:p>
          <a:p>
            <a:pPr algn="just">
              <a:lnSpc>
                <a:spcPct val="150000"/>
              </a:lnSpc>
            </a:pPr>
            <a:r>
              <a:rPr lang="en-US" sz="1400" dirty="0">
                <a:effectLst/>
                <a:latin typeface="Times New Roman" panose="02020603050405020304" pitchFamily="18" charset="0"/>
                <a:cs typeface="Times New Roman" panose="02020603050405020304" pitchFamily="18" charset="0"/>
              </a:rPr>
              <a:t>Extensive work has been done on American sign language recognition but Indian sign language differs significantly from American sign language. </a:t>
            </a:r>
          </a:p>
          <a:p>
            <a:pPr algn="just">
              <a:lnSpc>
                <a:spcPct val="150000"/>
              </a:lnSpc>
            </a:pPr>
            <a:r>
              <a:rPr lang="en-US" sz="1400" dirty="0">
                <a:effectLst/>
                <a:latin typeface="Times New Roman" panose="02020603050405020304" pitchFamily="18" charset="0"/>
                <a:cs typeface="Times New Roman" panose="02020603050405020304" pitchFamily="18" charset="0"/>
              </a:rPr>
              <a:t>ISL uses two hands for communicating whereas ASL uses single hand for communicating. Using both hands often leads to security of features duet overlapping of hands. </a:t>
            </a:r>
          </a:p>
          <a:p>
            <a:pPr algn="just">
              <a:lnSpc>
                <a:spcPct val="150000"/>
              </a:lnSpc>
            </a:pPr>
            <a:r>
              <a:rPr lang="en-US" sz="1400" dirty="0">
                <a:effectLst/>
                <a:latin typeface="Times New Roman" panose="02020603050405020304" pitchFamily="18" charset="0"/>
                <a:cs typeface="Times New Roman" panose="02020603050405020304" pitchFamily="18" charset="0"/>
              </a:rPr>
              <a:t>In addition to this, lack of datasets along with variance in sign language with locality has resulted in restrained efforts in ISL gesture detection . </a:t>
            </a:r>
          </a:p>
          <a:p>
            <a:pPr algn="just">
              <a:lnSpc>
                <a:spcPct val="150000"/>
              </a:lnSpc>
            </a:pPr>
            <a:r>
              <a:rPr lang="en-US" sz="1400" dirty="0">
                <a:effectLst/>
                <a:latin typeface="Times New Roman" panose="02020603050405020304" pitchFamily="18" charset="0"/>
                <a:cs typeface="Times New Roman" panose="02020603050405020304" pitchFamily="18" charset="0"/>
              </a:rPr>
              <a:t>Effective extension of this project to words and common expressions may not only make the deaf and dumb people communicate faster and easier with outer world, but also provide a boost . Developing autonomous systems for understanding and aiding them.</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20AE4C-C8AD-5FE8-F765-45A6576E3B0B}"/>
              </a:ext>
            </a:extLst>
          </p:cNvPr>
          <p:cNvSpPr>
            <a:spLocks noGrp="1"/>
          </p:cNvSpPr>
          <p:nvPr>
            <p:ph type="dt" sz="half" idx="10"/>
          </p:nvPr>
        </p:nvSpPr>
        <p:spPr/>
        <p:txBody>
          <a:bodyPr/>
          <a:lstStyle/>
          <a:p>
            <a:fld id="{72CFDEE5-572C-4F2E-BEBB-78B6E85B2556}" type="datetime1">
              <a:rPr lang="en-IN" smtClean="0"/>
              <a:t>12-04-2023</a:t>
            </a:fld>
            <a:endParaRPr lang="en-IN"/>
          </a:p>
        </p:txBody>
      </p:sp>
      <p:sp>
        <p:nvSpPr>
          <p:cNvPr id="4" name="Slide Number Placeholder 3">
            <a:extLst>
              <a:ext uri="{FF2B5EF4-FFF2-40B4-BE49-F238E27FC236}">
                <a16:creationId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10</a:t>
            </a:fld>
            <a:endParaRPr lang="en-IN"/>
          </a:p>
        </p:txBody>
      </p:sp>
    </p:spTree>
    <p:extLst>
      <p:ext uri="{BB962C8B-B14F-4D97-AF65-F5344CB8AC3E}">
        <p14:creationId xmlns:p14="http://schemas.microsoft.com/office/powerpoint/2010/main" val="1266654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801201"/>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FC21E3E-D7ED-54AF-A708-5446E0C251A7}"/>
              </a:ext>
            </a:extLst>
          </p:cNvPr>
          <p:cNvSpPr>
            <a:spLocks noGrp="1"/>
          </p:cNvSpPr>
          <p:nvPr>
            <p:ph idx="1"/>
          </p:nvPr>
        </p:nvSpPr>
        <p:spPr>
          <a:xfrm>
            <a:off x="628650" y="1399592"/>
            <a:ext cx="7886700" cy="4777371"/>
          </a:xfrm>
        </p:spPr>
        <p:txBody>
          <a:bodyPr>
            <a:normAutofit fontScale="92500" lnSpcReduction="20000"/>
          </a:bodyPr>
          <a:lstStyle/>
          <a:p>
            <a:pPr>
              <a:lnSpc>
                <a:spcPct val="150000"/>
              </a:lnSpc>
            </a:pPr>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system is a sign language recognition system using convolution neural networks which recognizes various hand gestures by capturing video and converting it into frames. </a:t>
            </a:r>
          </a:p>
          <a:p>
            <a:pPr>
              <a:lnSpc>
                <a:spcPct val="150000"/>
              </a:lnSpc>
            </a:pPr>
            <a:r>
              <a:rPr lang="en-US" sz="1400" dirty="0">
                <a:effectLst/>
                <a:latin typeface="Times New Roman" panose="02020603050405020304" pitchFamily="18" charset="0"/>
                <a:cs typeface="Times New Roman" panose="02020603050405020304" pitchFamily="18" charset="0"/>
              </a:rPr>
              <a:t>This work contributes to a deep learning powered American Sign Language Recognition system focused on recognizing a few fundamental letters of the American Alphabet. </a:t>
            </a:r>
          </a:p>
          <a:p>
            <a:pPr>
              <a:lnSpc>
                <a:spcPct val="150000"/>
              </a:lnSpc>
            </a:pPr>
            <a:r>
              <a:rPr lang="en-US" sz="1400" dirty="0">
                <a:effectLst/>
                <a:latin typeface="Times New Roman" panose="02020603050405020304" pitchFamily="18" charset="0"/>
                <a:cs typeface="Times New Roman" panose="02020603050405020304" pitchFamily="18" charset="0"/>
              </a:rPr>
              <a:t>The approach includes a methodology that involves implementation of a hand tracking solution provided by Google’s open-source project, </a:t>
            </a:r>
            <a:r>
              <a:rPr lang="en-US" sz="1400" dirty="0" err="1">
                <a:effectLst/>
                <a:latin typeface="Times New Roman" panose="02020603050405020304" pitchFamily="18" charset="0"/>
                <a:cs typeface="Times New Roman" panose="02020603050405020304" pitchFamily="18" charset="0"/>
              </a:rPr>
              <a:t>MediaPipe</a:t>
            </a:r>
            <a:r>
              <a:rPr lang="en-US" sz="1400" dirty="0">
                <a:effectLst/>
                <a:latin typeface="Times New Roman" panose="02020603050405020304" pitchFamily="18" charset="0"/>
                <a:cs typeface="Times New Roman" panose="02020603050405020304" pitchFamily="18" charset="0"/>
              </a:rPr>
              <a:t>. </a:t>
            </a:r>
          </a:p>
          <a:p>
            <a:pPr>
              <a:lnSpc>
                <a:spcPct val="150000"/>
              </a:lnSpc>
            </a:pPr>
            <a:r>
              <a:rPr lang="en-US" sz="1400" dirty="0">
                <a:latin typeface="Times New Roman" panose="02020603050405020304" pitchFamily="18" charset="0"/>
                <a:cs typeface="Times New Roman" panose="02020603050405020304" pitchFamily="18" charset="0"/>
              </a:rPr>
              <a:t>The </a:t>
            </a:r>
            <a:r>
              <a:rPr lang="en-US" sz="1400" dirty="0">
                <a:effectLst/>
                <a:latin typeface="Times New Roman" panose="02020603050405020304" pitchFamily="18" charset="0"/>
                <a:cs typeface="Times New Roman" panose="02020603050405020304" pitchFamily="18" charset="0"/>
              </a:rPr>
              <a:t>solution produces a fast, inexpensive, lightweight, and easy-to deploy system that can be used as the core of a complete sign language recognition system</a:t>
            </a:r>
            <a:r>
              <a:rPr lang="en-US" sz="1400" dirty="0">
                <a:effectLst/>
                <a:latin typeface="Times New Roman" panose="02020603050405020304" pitchFamily="18" charset="0"/>
              </a:rPr>
              <a:t>. </a:t>
            </a:r>
          </a:p>
          <a:p>
            <a:pPr>
              <a:lnSpc>
                <a:spcPct val="150000"/>
              </a:lnSpc>
            </a:pPr>
            <a:r>
              <a:rPr lang="en-US" sz="1400" dirty="0">
                <a:effectLst/>
                <a:latin typeface="Times New Roman" panose="02020603050405020304" pitchFamily="18" charset="0"/>
                <a:cs typeface="Times New Roman" panose="02020603050405020304" pitchFamily="18" charset="0"/>
              </a:rPr>
              <a:t>This work adopts the hand landmarks detection approach at the core of the complete model. Using </a:t>
            </a:r>
            <a:r>
              <a:rPr lang="en-US" sz="1400" dirty="0" err="1">
                <a:effectLst/>
                <a:latin typeface="Times New Roman" panose="02020603050405020304" pitchFamily="18" charset="0"/>
                <a:cs typeface="Times New Roman" panose="02020603050405020304" pitchFamily="18" charset="0"/>
              </a:rPr>
              <a:t>MediaPipe’s</a:t>
            </a:r>
            <a:r>
              <a:rPr lang="en-US" sz="1400" dirty="0">
                <a:effectLst/>
                <a:latin typeface="Times New Roman" panose="02020603050405020304" pitchFamily="18" charset="0"/>
                <a:cs typeface="Times New Roman" panose="02020603050405020304" pitchFamily="18" charset="0"/>
              </a:rPr>
              <a:t> hand tracking model, 21 hand landmarks in each image containing hand signs from American Sign Language have been detected. </a:t>
            </a:r>
          </a:p>
          <a:p>
            <a:pPr>
              <a:lnSpc>
                <a:spcPct val="150000"/>
              </a:lnSpc>
            </a:pPr>
            <a:r>
              <a:rPr lang="en-US" sz="1400" dirty="0">
                <a:effectLst/>
                <a:latin typeface="Times New Roman" panose="02020603050405020304" pitchFamily="18" charset="0"/>
                <a:cs typeface="Times New Roman" panose="02020603050405020304" pitchFamily="18" charset="0"/>
              </a:rPr>
              <a:t>The landmarks are then collected as coordinate points, normalized</a:t>
            </a:r>
            <a:r>
              <a:rPr lang="en-US" sz="1400" dirty="0">
                <a:latin typeface="Times New Roman" panose="02020603050405020304" pitchFamily="18" charset="0"/>
                <a:cs typeface="Times New Roman" panose="02020603050405020304" pitchFamily="18" charset="0"/>
              </a:rPr>
              <a:t> and these data points are sent to a </a:t>
            </a:r>
            <a:r>
              <a:rPr lang="en-US" sz="1400" dirty="0">
                <a:effectLst/>
                <a:latin typeface="Times New Roman" panose="02020603050405020304" pitchFamily="18" charset="0"/>
                <a:cs typeface="Times New Roman" panose="02020603050405020304" pitchFamily="18" charset="0"/>
              </a:rPr>
              <a:t>neural network model that takes these data-points as input, and after training the model</a:t>
            </a:r>
          </a:p>
          <a:p>
            <a:pPr>
              <a:lnSpc>
                <a:spcPct val="150000"/>
              </a:lnSpc>
            </a:pPr>
            <a:r>
              <a:rPr lang="en-US" sz="1400" dirty="0">
                <a:effectLst/>
                <a:latin typeface="Times New Roman" panose="02020603050405020304" pitchFamily="18" charset="0"/>
                <a:cs typeface="Times New Roman" panose="02020603050405020304" pitchFamily="18" charset="0"/>
              </a:rPr>
              <a:t>The prepared model for American alphabets is highly efficient, accurate, portable, and lightweight. This paper discusses the entire procedure of developing our model, along with the results and analysis of performance.</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fld id="{89E01FDE-22D3-49D9-846C-C14CA8C34E8A}" type="datetime1">
              <a:rPr lang="en-IN" smtClean="0"/>
              <a:t>12-04-2023</a:t>
            </a:fld>
            <a:endParaRPr lang="en-IN"/>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11</a:t>
            </a:fld>
            <a:endParaRPr lang="en-IN"/>
          </a:p>
        </p:txBody>
      </p:sp>
    </p:spTree>
    <p:extLst>
      <p:ext uri="{BB962C8B-B14F-4D97-AF65-F5344CB8AC3E}">
        <p14:creationId xmlns:p14="http://schemas.microsoft.com/office/powerpoint/2010/main" val="8533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661241"/>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D348BEE-102F-ACCA-C789-5DD3E5C859C5}"/>
              </a:ext>
            </a:extLst>
          </p:cNvPr>
          <p:cNvSpPr>
            <a:spLocks noGrp="1"/>
          </p:cNvSpPr>
          <p:nvPr>
            <p:ph idx="1"/>
          </p:nvPr>
        </p:nvSpPr>
        <p:spPr>
          <a:xfrm>
            <a:off x="628650" y="1446245"/>
            <a:ext cx="7886700" cy="4730718"/>
          </a:xfrm>
        </p:spPr>
        <p:txBody>
          <a:bodyPr>
            <a:normAutofit/>
          </a:bodyPr>
          <a:lstStyle/>
          <a:p>
            <a:pPr marL="0" indent="0">
              <a:lnSpc>
                <a:spcPct val="150000"/>
              </a:lnSpc>
              <a:buNone/>
            </a:pPr>
            <a:r>
              <a:rPr lang="en-IN" sz="1400" dirty="0">
                <a:effectLst/>
                <a:latin typeface="Times New Roman" panose="02020603050405020304" pitchFamily="18" charset="0"/>
                <a:cs typeface="Times New Roman" panose="02020603050405020304" pitchFamily="18" charset="0"/>
              </a:rPr>
              <a:t>1. Windows 10</a:t>
            </a:r>
            <a:br>
              <a:rPr lang="en-IN" sz="1400" dirty="0">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2. Anaconda</a:t>
            </a:r>
            <a:br>
              <a:rPr lang="en-IN" sz="1400" dirty="0">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3. </a:t>
            </a:r>
            <a:r>
              <a:rPr lang="en-IN" sz="1400" dirty="0" err="1">
                <a:effectLst/>
                <a:latin typeface="Times New Roman" panose="02020603050405020304" pitchFamily="18" charset="0"/>
                <a:cs typeface="Times New Roman" panose="02020603050405020304" pitchFamily="18" charset="0"/>
              </a:rPr>
              <a:t>Jupyter</a:t>
            </a:r>
            <a:r>
              <a:rPr lang="en-IN" sz="1400" dirty="0">
                <a:effectLst/>
                <a:latin typeface="Times New Roman" panose="02020603050405020304" pitchFamily="18" charset="0"/>
                <a:cs typeface="Times New Roman" panose="02020603050405020304" pitchFamily="18" charset="0"/>
              </a:rPr>
              <a:t> Notebook</a:t>
            </a:r>
            <a:br>
              <a:rPr lang="en-IN" sz="1400" dirty="0">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4. Visual Studio</a:t>
            </a:r>
            <a:br>
              <a:rPr lang="en-IN" sz="1400" dirty="0">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5. </a:t>
            </a:r>
            <a:r>
              <a:rPr lang="en-IN" sz="1400" dirty="0" err="1">
                <a:effectLst/>
                <a:latin typeface="Times New Roman" panose="02020603050405020304" pitchFamily="18" charset="0"/>
                <a:cs typeface="Times New Roman" panose="02020603050405020304" pitchFamily="18" charset="0"/>
              </a:rPr>
              <a:t>Pycharm</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fld id="{E8DB6051-EE13-42E6-98E9-4DCFCECF34A5}" type="datetime1">
              <a:rPr lang="en-IN" smtClean="0"/>
              <a:t>12-04-2023</a:t>
            </a:fld>
            <a:endParaRPr lang="en-IN"/>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12</a:t>
            </a:fld>
            <a:endParaRPr lang="en-IN"/>
          </a:p>
        </p:txBody>
      </p:sp>
    </p:spTree>
    <p:extLst>
      <p:ext uri="{BB962C8B-B14F-4D97-AF65-F5344CB8AC3E}">
        <p14:creationId xmlns:p14="http://schemas.microsoft.com/office/powerpoint/2010/main" val="207026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623919"/>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a:t>
            </a:r>
            <a:endParaRPr lang="en-IN" sz="3600" b="1" dirty="0">
              <a:solidFill>
                <a:srgbClr val="7030A0"/>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712753C1-5328-C7DC-A519-B3CA35ADF8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455" y="1167623"/>
            <a:ext cx="4727090" cy="5010150"/>
          </a:xfrm>
        </p:spPr>
      </p:pic>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fld id="{62C8375E-572C-4231-AFAD-B0A78AF670A8}" type="datetime1">
              <a:rPr lang="en-IN" smtClean="0"/>
              <a:t>12-04-2023</a:t>
            </a:fld>
            <a:endParaRPr lang="en-IN"/>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13</a:t>
            </a:fld>
            <a:endParaRPr lang="en-IN"/>
          </a:p>
        </p:txBody>
      </p:sp>
    </p:spTree>
    <p:extLst>
      <p:ext uri="{BB962C8B-B14F-4D97-AF65-F5344CB8AC3E}">
        <p14:creationId xmlns:p14="http://schemas.microsoft.com/office/powerpoint/2010/main" val="3264071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539943"/>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endParaRPr lang="en-IN" sz="6000" b="1" dirty="0">
              <a:solidFill>
                <a:srgbClr val="7030A0"/>
              </a:solidFill>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4E6750CD-E10C-88A5-1353-4181FBE856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775" y="1407458"/>
            <a:ext cx="5396450" cy="4398064"/>
          </a:xfrm>
        </p:spPr>
      </p:pic>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12-04-2023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14</a:t>
            </a:fld>
            <a:endParaRPr lang="en-IN"/>
          </a:p>
        </p:txBody>
      </p:sp>
    </p:spTree>
    <p:extLst>
      <p:ext uri="{BB962C8B-B14F-4D97-AF65-F5344CB8AC3E}">
        <p14:creationId xmlns:p14="http://schemas.microsoft.com/office/powerpoint/2010/main" val="1665330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745217"/>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–Use Case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0DE181-2164-777D-AB45-5D3395D0EAD5}"/>
              </a:ext>
            </a:extLst>
          </p:cNvPr>
          <p:cNvSpPr>
            <a:spLocks noGrp="1"/>
          </p:cNvSpPr>
          <p:nvPr>
            <p:ph idx="1"/>
          </p:nvPr>
        </p:nvSpPr>
        <p:spPr>
          <a:xfrm>
            <a:off x="628650" y="1222310"/>
            <a:ext cx="7886700" cy="4954653"/>
          </a:xfrm>
        </p:spPr>
        <p:txBody>
          <a:bodyPr>
            <a:normAutofit/>
          </a:bodyPr>
          <a:lstStyle/>
          <a:p>
            <a:pPr marL="0" indent="0">
              <a:lnSpc>
                <a:spcPct val="150000"/>
              </a:lnSpc>
              <a:buNone/>
            </a:pPr>
            <a:endParaRPr lang="en-US" sz="1400" dirty="0">
              <a:effectLst/>
              <a:latin typeface="Times New Roman" panose="02020603050405020304" pitchFamily="18" charset="0"/>
              <a:cs typeface="Times New Roman" panose="02020603050405020304" pitchFamily="18" charset="0"/>
            </a:endParaRPr>
          </a:p>
          <a:p>
            <a:pPr marL="0" indent="0">
              <a:lnSpc>
                <a:spcPct val="150000"/>
              </a:lnSpc>
              <a:buNone/>
            </a:pPr>
            <a:endParaRPr lang="en-US" sz="1400" dirty="0">
              <a:latin typeface="Times New Roman" panose="02020603050405020304" pitchFamily="18" charset="0"/>
              <a:cs typeface="Times New Roman" panose="02020603050405020304" pitchFamily="18" charset="0"/>
            </a:endParaRPr>
          </a:p>
          <a:p>
            <a:pPr marL="0" indent="0">
              <a:lnSpc>
                <a:spcPct val="150000"/>
              </a:lnSpc>
              <a:buNone/>
            </a:pPr>
            <a:endParaRPr lang="en-IN" sz="1400"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12-04-2023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15</a:t>
            </a:fld>
            <a:endParaRPr lang="en-IN"/>
          </a:p>
        </p:txBody>
      </p:sp>
      <p:pic>
        <p:nvPicPr>
          <p:cNvPr id="9" name="Picture 8">
            <a:extLst>
              <a:ext uri="{FF2B5EF4-FFF2-40B4-BE49-F238E27FC236}">
                <a16:creationId xmlns:a16="http://schemas.microsoft.com/office/drawing/2014/main" id="{72EA487F-7FB2-8B80-0B10-905A8A79D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132" y="1009832"/>
            <a:ext cx="5113245" cy="5529081"/>
          </a:xfrm>
          <a:prstGeom prst="rect">
            <a:avLst/>
          </a:prstGeom>
        </p:spPr>
      </p:pic>
    </p:spTree>
    <p:extLst>
      <p:ext uri="{BB962C8B-B14F-4D97-AF65-F5344CB8AC3E}">
        <p14:creationId xmlns:p14="http://schemas.microsoft.com/office/powerpoint/2010/main" val="362709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745217"/>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Sequence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CDC3FC-097D-C017-0643-586A00C0AA8A}"/>
              </a:ext>
            </a:extLst>
          </p:cNvPr>
          <p:cNvSpPr>
            <a:spLocks noGrp="1"/>
          </p:cNvSpPr>
          <p:nvPr>
            <p:ph idx="1"/>
          </p:nvPr>
        </p:nvSpPr>
        <p:spPr>
          <a:xfrm>
            <a:off x="628650" y="1324947"/>
            <a:ext cx="7886700" cy="4852016"/>
          </a:xfrm>
        </p:spPr>
        <p:txBody>
          <a:bodyPr>
            <a:normAutofit/>
          </a:bodyPr>
          <a:lstStyle/>
          <a:p>
            <a:pPr marL="0" indent="0">
              <a:lnSpc>
                <a:spcPct val="150000"/>
              </a:lnSpc>
              <a:buNone/>
            </a:pPr>
            <a:endParaRPr lang="en-IN" sz="1400" dirty="0"/>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12-04-2023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16</a:t>
            </a:fld>
            <a:endParaRPr lang="en-IN"/>
          </a:p>
        </p:txBody>
      </p:sp>
      <p:pic>
        <p:nvPicPr>
          <p:cNvPr id="9" name="Picture 8">
            <a:extLst>
              <a:ext uri="{FF2B5EF4-FFF2-40B4-BE49-F238E27FC236}">
                <a16:creationId xmlns:a16="http://schemas.microsoft.com/office/drawing/2014/main" id="{D6205F2D-61A0-419E-FEBF-4E01206DB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06" y="1523747"/>
            <a:ext cx="4549588" cy="4576001"/>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689233"/>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E85D2F5F-4AF7-3C6B-3C96-F8C5EACD3B04}"/>
              </a:ext>
            </a:extLst>
          </p:cNvPr>
          <p:cNvSpPr>
            <a:spLocks noGrp="1"/>
          </p:cNvSpPr>
          <p:nvPr>
            <p:ph idx="1"/>
          </p:nvPr>
        </p:nvSpPr>
        <p:spPr>
          <a:xfrm>
            <a:off x="628650" y="1222310"/>
            <a:ext cx="7886700" cy="4954653"/>
          </a:xfrm>
        </p:spPr>
        <p:txBody>
          <a:bodyPr>
            <a:normAutofit/>
          </a:bodyPr>
          <a:lstStyle/>
          <a:p>
            <a:pPr marL="0" indent="0">
              <a:buNone/>
            </a:pPr>
            <a:r>
              <a:rPr lang="en-IN" sz="1400" b="1" u="sng" dirty="0">
                <a:effectLst/>
                <a:latin typeface="Times New Roman" panose="02020603050405020304" pitchFamily="18" charset="0"/>
              </a:rPr>
              <a:t>DATA PRE-PROCESSING</a:t>
            </a:r>
          </a:p>
          <a:p>
            <a:r>
              <a:rPr lang="en-US" sz="1400" dirty="0">
                <a:effectLst/>
                <a:latin typeface="Times New Roman" panose="02020603050405020304" pitchFamily="18" charset="0"/>
                <a:cs typeface="Times New Roman" panose="02020603050405020304" pitchFamily="18" charset="0"/>
              </a:rPr>
              <a:t>Data preprocessing is a process of preparing the raw data and making it suitable for a machine learning model.</a:t>
            </a:r>
          </a:p>
          <a:p>
            <a:pPr>
              <a:lnSpc>
                <a:spcPct val="150000"/>
              </a:lnSpc>
            </a:pPr>
            <a:r>
              <a:rPr lang="en-US" sz="1400" dirty="0">
                <a:effectLst/>
                <a:latin typeface="Times New Roman" panose="02020603050405020304" pitchFamily="18" charset="0"/>
                <a:cs typeface="Times New Roman" panose="02020603050405020304" pitchFamily="18" charset="0"/>
              </a:rPr>
              <a:t>It is the important process in machine learning model. When creating a machine learning project, it is not always a case that we come across the clean and formatted data so to verify that and to get a clean dataset </a:t>
            </a:r>
          </a:p>
          <a:p>
            <a:pPr marL="0" indent="0">
              <a:lnSpc>
                <a:spcPct val="150000"/>
              </a:lnSpc>
              <a:buNone/>
            </a:pPr>
            <a:r>
              <a:rPr lang="en-IN" sz="1400" b="1" u="sng" dirty="0">
                <a:effectLst/>
                <a:latin typeface="Times New Roman" panose="02020603050405020304" pitchFamily="18" charset="0"/>
              </a:rPr>
              <a:t>CLASSIFICATION</a:t>
            </a:r>
          </a:p>
          <a:p>
            <a:pPr>
              <a:lnSpc>
                <a:spcPct val="150000"/>
              </a:lnSpc>
            </a:pPr>
            <a:r>
              <a:rPr lang="en-US" sz="1400" dirty="0">
                <a:effectLst/>
                <a:latin typeface="Times New Roman" panose="02020603050405020304" pitchFamily="18" charset="0"/>
              </a:rPr>
              <a:t>In a random forest classification, multiple decision trees are created using different random subsets of the data and features. </a:t>
            </a:r>
          </a:p>
          <a:p>
            <a:pPr>
              <a:lnSpc>
                <a:spcPct val="150000"/>
              </a:lnSpc>
            </a:pPr>
            <a:r>
              <a:rPr lang="en-US" sz="1400" dirty="0">
                <a:effectLst/>
                <a:latin typeface="Times New Roman" panose="02020603050405020304" pitchFamily="18" charset="0"/>
              </a:rPr>
              <a:t>Each decision tree is like an expert, providing its opinion on how to classify the data. Predictions are made by calculating the prediction for each decision tree, then taking the most popular result. </a:t>
            </a:r>
          </a:p>
          <a:p>
            <a:pPr>
              <a:lnSpc>
                <a:spcPct val="150000"/>
              </a:lnSpc>
            </a:pPr>
            <a:r>
              <a:rPr lang="en-US" sz="1400" dirty="0">
                <a:effectLst/>
                <a:latin typeface="Times New Roman" panose="02020603050405020304" pitchFamily="18" charset="0"/>
              </a:rPr>
              <a:t>The random forest would count the number of predictions from decision trees for Cat and for Dog, and choose the most popular prediction</a:t>
            </a:r>
            <a:endParaRPr lang="en-IN" sz="1400" b="1" dirty="0">
              <a:effectLst/>
              <a:latin typeface="Times New Roman" panose="02020603050405020304" pitchFamily="18" charset="0"/>
              <a:cs typeface="Times New Roman" panose="02020603050405020304" pitchFamily="18" charset="0"/>
            </a:endParaRPr>
          </a:p>
          <a:p>
            <a:pPr>
              <a:lnSpc>
                <a:spcPct val="150000"/>
              </a:lnSpc>
            </a:pPr>
            <a:endParaRPr lang="en-IN" sz="1400" b="1" dirty="0">
              <a:latin typeface="Times New Roman" panose="02020603050405020304" pitchFamily="18" charset="0"/>
              <a:cs typeface="Times New Roman" panose="02020603050405020304" pitchFamily="18" charset="0"/>
            </a:endParaRPr>
          </a:p>
          <a:p>
            <a:pPr>
              <a:lnSpc>
                <a:spcPct val="150000"/>
              </a:lnSpc>
            </a:pPr>
            <a:endParaRPr lang="en-IN" sz="14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12-04-2023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Tree>
    <p:extLst>
      <p:ext uri="{BB962C8B-B14F-4D97-AF65-F5344CB8AC3E}">
        <p14:creationId xmlns:p14="http://schemas.microsoft.com/office/powerpoint/2010/main" val="254752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E7D0E1B-B83E-0040-06AE-03EF2A441449}"/>
              </a:ext>
            </a:extLst>
          </p:cNvPr>
          <p:cNvSpPr>
            <a:spLocks noGrp="1"/>
          </p:cNvSpPr>
          <p:nvPr>
            <p:ph idx="1"/>
          </p:nvPr>
        </p:nvSpPr>
        <p:spPr>
          <a:xfrm>
            <a:off x="628650" y="1203649"/>
            <a:ext cx="7886700" cy="4973314"/>
          </a:xfrm>
        </p:spPr>
        <p:txBody>
          <a:bodyPr>
            <a:normAutofit/>
          </a:bodyPr>
          <a:lstStyle/>
          <a:p>
            <a:pPr marL="0" indent="0">
              <a:buNone/>
            </a:pPr>
            <a:r>
              <a:rPr lang="en-IN" sz="1400" b="1" dirty="0">
                <a:latin typeface="Times New Roman" panose="02020603050405020304" pitchFamily="18" charset="0"/>
                <a:cs typeface="Times New Roman" panose="02020603050405020304" pitchFamily="18" charset="0"/>
              </a:rPr>
              <a:t>RANDOM FOREST CLASSIFIER WORKING PRINCIPLE</a:t>
            </a: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12-04-2023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18</a:t>
            </a:fld>
            <a:endParaRPr lang="en-IN"/>
          </a:p>
        </p:txBody>
      </p:sp>
      <p:pic>
        <p:nvPicPr>
          <p:cNvPr id="9" name="Content Placeholder 3">
            <a:extLst>
              <a:ext uri="{FF2B5EF4-FFF2-40B4-BE49-F238E27FC236}">
                <a16:creationId xmlns:a16="http://schemas.microsoft.com/office/drawing/2014/main" id="{E1BE301B-1715-765F-C400-9F7394F50EE6}"/>
              </a:ext>
            </a:extLst>
          </p:cNvPr>
          <p:cNvPicPr>
            <a:picLocks noChangeAspect="1"/>
          </p:cNvPicPr>
          <p:nvPr/>
        </p:nvPicPr>
        <p:blipFill>
          <a:blip r:embed="rId2"/>
          <a:stretch>
            <a:fillRect/>
          </a:stretch>
        </p:blipFill>
        <p:spPr>
          <a:xfrm>
            <a:off x="1796144" y="2375098"/>
            <a:ext cx="5551712" cy="2985796"/>
          </a:xfrm>
          <a:prstGeom prst="rect">
            <a:avLst/>
          </a:prstGeom>
        </p:spPr>
      </p:pic>
    </p:spTree>
    <p:extLst>
      <p:ext uri="{BB962C8B-B14F-4D97-AF65-F5344CB8AC3E}">
        <p14:creationId xmlns:p14="http://schemas.microsoft.com/office/powerpoint/2010/main" val="215430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595927"/>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6AC415A-EDA8-DACB-05F3-E458ED39B0EC}"/>
              </a:ext>
            </a:extLst>
          </p:cNvPr>
          <p:cNvSpPr>
            <a:spLocks noGrp="1"/>
          </p:cNvSpPr>
          <p:nvPr>
            <p:ph idx="1"/>
          </p:nvPr>
        </p:nvSpPr>
        <p:spPr>
          <a:xfrm>
            <a:off x="628650" y="1548881"/>
            <a:ext cx="7886700" cy="4628081"/>
          </a:xfrm>
        </p:spPr>
        <p:txBody>
          <a:bodyPr>
            <a:normAutofit/>
          </a:bodyPr>
          <a:lstStyle/>
          <a:p>
            <a:pPr marL="0" indent="0">
              <a:lnSpc>
                <a:spcPct val="150000"/>
              </a:lnSpc>
              <a:buNone/>
            </a:pPr>
            <a:r>
              <a:rPr lang="en-IN" sz="1400" b="1" u="sng" dirty="0">
                <a:effectLst/>
                <a:latin typeface="Times New Roman" panose="02020603050405020304" pitchFamily="18" charset="0"/>
                <a:cs typeface="Times New Roman" panose="02020603050405020304" pitchFamily="18" charset="0"/>
              </a:rPr>
              <a:t>NORMALIZATION</a:t>
            </a:r>
          </a:p>
          <a:p>
            <a:pPr>
              <a:lnSpc>
                <a:spcPct val="150000"/>
              </a:lnSpc>
            </a:pPr>
            <a:r>
              <a:rPr lang="en-US" sz="1400" dirty="0">
                <a:effectLst/>
                <a:latin typeface="Times New Roman" panose="02020603050405020304" pitchFamily="18" charset="0"/>
                <a:cs typeface="Times New Roman" panose="02020603050405020304" pitchFamily="18" charset="0"/>
              </a:rPr>
              <a:t>Normalization is a rescaling of the data from the original range so that all values are within the new range of 0 and 1.</a:t>
            </a:r>
            <a:br>
              <a:rPr lang="en-US" sz="1400" dirty="0">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Normalization requires that you know or are able to accurately estimate the minimum and maximum observable values.</a:t>
            </a:r>
            <a:br>
              <a:rPr lang="en-US" sz="1400" dirty="0">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Formula : y = (x — min) / (max — min)</a:t>
            </a:r>
            <a:br>
              <a:rPr lang="en-US" sz="1400" dirty="0">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You can normalize your dataset using the scikit-learn object </a:t>
            </a:r>
            <a:r>
              <a:rPr lang="en-US" sz="1400" dirty="0" err="1">
                <a:effectLst/>
                <a:latin typeface="Times New Roman" panose="02020603050405020304" pitchFamily="18" charset="0"/>
                <a:cs typeface="Times New Roman" panose="02020603050405020304" pitchFamily="18" charset="0"/>
              </a:rPr>
              <a:t>MinMaxScaler</a:t>
            </a:r>
            <a:r>
              <a:rPr lang="en-US" sz="1050" dirty="0">
                <a:effectLst/>
                <a:latin typeface="Times New Roman" panose="02020603050405020304" pitchFamily="18" charset="0"/>
              </a:rPr>
              <a:t>.</a:t>
            </a:r>
          </a:p>
          <a:p>
            <a:pPr marL="0" indent="0">
              <a:lnSpc>
                <a:spcPct val="150000"/>
              </a:lnSpc>
              <a:buNone/>
            </a:pPr>
            <a:r>
              <a:rPr lang="en-IN" sz="1400" b="1" u="sng" dirty="0">
                <a:effectLst/>
                <a:latin typeface="Times New Roman" panose="02020603050405020304" pitchFamily="18" charset="0"/>
                <a:cs typeface="Times New Roman" panose="02020603050405020304" pitchFamily="18" charset="0"/>
              </a:rPr>
              <a:t>AUTOCORRECT MODULE</a:t>
            </a:r>
          </a:p>
          <a:p>
            <a:pPr>
              <a:lnSpc>
                <a:spcPct val="150000"/>
              </a:lnSpc>
            </a:pPr>
            <a:r>
              <a:rPr lang="en-US" sz="1400" dirty="0">
                <a:effectLst/>
                <a:latin typeface="Times New Roman" panose="02020603050405020304" pitchFamily="18" charset="0"/>
                <a:cs typeface="Times New Roman" panose="02020603050405020304" pitchFamily="18" charset="0"/>
              </a:rPr>
              <a:t>Some words will sometimes have mistakes, especially when someone is learning the language for the first time.</a:t>
            </a:r>
            <a:br>
              <a:rPr lang="en-US" sz="1400" dirty="0">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much like when we are typing using a keyboard, we will correct the word they were trying to spell to the closest estimated word</a:t>
            </a:r>
            <a:r>
              <a:rPr lang="en-IN" sz="1400" dirty="0">
                <a:latin typeface="Times New Roman" panose="02020603050405020304" pitchFamily="18" charset="0"/>
                <a:cs typeface="Times New Roman" panose="02020603050405020304" pitchFamily="18" charset="0"/>
              </a:rPr>
              <a:t>.</a:t>
            </a:r>
          </a:p>
          <a:p>
            <a:pPr>
              <a:lnSpc>
                <a:spcPct val="150000"/>
              </a:lnSpc>
            </a:pPr>
            <a:endParaRPr lang="en-IN" sz="1400" b="1" dirty="0"/>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12-04-2023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19</a:t>
            </a:fld>
            <a:endParaRPr lang="en-IN"/>
          </a:p>
        </p:txBody>
      </p:sp>
    </p:spTree>
    <p:extLst>
      <p:ext uri="{BB962C8B-B14F-4D97-AF65-F5344CB8AC3E}">
        <p14:creationId xmlns:p14="http://schemas.microsoft.com/office/powerpoint/2010/main" val="102146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0FCD02F6-BCF8-061A-F904-32834EEE03F8}"/>
              </a:ext>
            </a:extLst>
          </p:cNvPr>
          <p:cNvSpPr>
            <a:spLocks noGrp="1"/>
          </p:cNvSpPr>
          <p:nvPr>
            <p:ph idx="1"/>
          </p:nvPr>
        </p:nvSpPr>
        <p:spPr>
          <a:xfrm>
            <a:off x="628650" y="1446245"/>
            <a:ext cx="7886700" cy="4910106"/>
          </a:xfrm>
        </p:spPr>
        <p:txBody>
          <a:bodyPr>
            <a:noAutofit/>
          </a:bodyPr>
          <a:lstStyle/>
          <a:p>
            <a:pPr algn="just">
              <a:lnSpc>
                <a:spcPct val="150000"/>
              </a:lnSpc>
            </a:pPr>
            <a:r>
              <a:rPr lang="en-US" sz="1400" dirty="0">
                <a:latin typeface="Times New Roman" panose="02020603050405020304" pitchFamily="18" charset="0"/>
                <a:cs typeface="Times New Roman" panose="02020603050405020304" pitchFamily="18" charset="0"/>
              </a:rPr>
              <a:t>C</a:t>
            </a:r>
            <a:r>
              <a:rPr lang="en-US" sz="1400" dirty="0">
                <a:effectLst/>
                <a:latin typeface="Times New Roman" panose="02020603050405020304" pitchFamily="18" charset="0"/>
                <a:cs typeface="Times New Roman" panose="02020603050405020304" pitchFamily="18" charset="0"/>
              </a:rPr>
              <a:t>ommunication happens through speech, gestures, body language, reading, writing or through visual aids, speech being one of the most commonly used among them. </a:t>
            </a:r>
          </a:p>
          <a:p>
            <a:pPr algn="just">
              <a:lnSpc>
                <a:spcPct val="150000"/>
              </a:lnSpc>
            </a:pPr>
            <a:r>
              <a:rPr lang="en-US" sz="1400" dirty="0">
                <a:effectLst/>
                <a:latin typeface="Times New Roman" panose="02020603050405020304" pitchFamily="18" charset="0"/>
                <a:cs typeface="Times New Roman" panose="02020603050405020304" pitchFamily="18" charset="0"/>
              </a:rPr>
              <a:t>However, for the speaking and hearing impaired minority, there is a communication gap. Visual aids, or an interpreter, are used for communicating with them. </a:t>
            </a:r>
          </a:p>
          <a:p>
            <a:pPr algn="just">
              <a:lnSpc>
                <a:spcPct val="150000"/>
              </a:lnSpc>
            </a:pPr>
            <a:r>
              <a:rPr lang="en-US" sz="1400" dirty="0">
                <a:effectLst/>
                <a:latin typeface="Times New Roman" panose="02020603050405020304" pitchFamily="18" charset="0"/>
                <a:cs typeface="Times New Roman" panose="02020603050405020304" pitchFamily="18" charset="0"/>
              </a:rPr>
              <a:t>Sign Language uses manual communication to convey meaning, it involves combining handshapes, orientations and movement of the hands, arms or body to express the speaker’s thoughts. \</a:t>
            </a:r>
          </a:p>
          <a:p>
            <a:pPr algn="just">
              <a:lnSpc>
                <a:spcPct val="150000"/>
              </a:lnSpc>
            </a:pPr>
            <a:r>
              <a:rPr lang="en-US" sz="1400" dirty="0">
                <a:effectLst/>
                <a:latin typeface="Times New Roman" panose="02020603050405020304" pitchFamily="18" charset="0"/>
                <a:cs typeface="Times New Roman" panose="02020603050405020304" pitchFamily="18" charset="0"/>
              </a:rPr>
              <a:t>Sign Language consists of fingerspelling, which spells out words character by character, and word level association which involves hand gestures that convey the word meaning. </a:t>
            </a:r>
          </a:p>
          <a:p>
            <a:pPr algn="just">
              <a:lnSpc>
                <a:spcPct val="150000"/>
              </a:lnSpc>
            </a:pPr>
            <a:r>
              <a:rPr lang="en-US" sz="1400" dirty="0">
                <a:effectLst/>
                <a:latin typeface="Times New Roman" panose="02020603050405020304" pitchFamily="18" charset="0"/>
                <a:cs typeface="Times New Roman" panose="02020603050405020304" pitchFamily="18" charset="0"/>
              </a:rPr>
              <a:t>Fingerspelling is a vital tool in sign language, as it enables the communication of names, addresses and other words that do not carry a meaning in word level association. </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fld id="{7993C1BB-792E-4C92-9F5F-EE1024995E79}" type="datetime1">
              <a:rPr lang="en-IN" smtClean="0"/>
              <a:t>12-04-2023</a:t>
            </a:fld>
            <a:endParaRPr lang="en-IN"/>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1458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B3264AE-89BB-920B-5232-9868C6C96C9F}"/>
              </a:ext>
            </a:extLst>
          </p:cNvPr>
          <p:cNvSpPr>
            <a:spLocks noGrp="1"/>
          </p:cNvSpPr>
          <p:nvPr>
            <p:ph idx="1"/>
          </p:nvPr>
        </p:nvSpPr>
        <p:spPr>
          <a:xfrm>
            <a:off x="628650" y="1511559"/>
            <a:ext cx="7886700" cy="4665404"/>
          </a:xfrm>
        </p:spPr>
        <p:txBody>
          <a:bodyPr>
            <a:normAutofit/>
          </a:bodyPr>
          <a:lstStyle/>
          <a:p>
            <a:pPr marL="0" indent="0">
              <a:lnSpc>
                <a:spcPct val="150000"/>
              </a:lnSpc>
              <a:buNone/>
            </a:pPr>
            <a:r>
              <a:rPr lang="en-IN" sz="1400" b="1" dirty="0">
                <a:effectLst/>
                <a:latin typeface="Times New Roman" panose="02020603050405020304" pitchFamily="18" charset="0"/>
                <a:cs typeface="Times New Roman" panose="02020603050405020304" pitchFamily="18" charset="0"/>
              </a:rPr>
              <a:t>DETECTION MODULE</a:t>
            </a:r>
          </a:p>
          <a:p>
            <a:pPr>
              <a:lnSpc>
                <a:spcPct val="150000"/>
              </a:lnSpc>
            </a:pPr>
            <a:r>
              <a:rPr lang="en-US" sz="1400" dirty="0">
                <a:latin typeface="Times New Roman" panose="02020603050405020304" pitchFamily="18" charset="0"/>
                <a:cs typeface="Times New Roman" panose="02020603050405020304" pitchFamily="18" charset="0"/>
              </a:rPr>
              <a:t>T</a:t>
            </a:r>
            <a:r>
              <a:rPr lang="en-US" sz="1400" dirty="0">
                <a:effectLst/>
                <a:latin typeface="Times New Roman" panose="02020603050405020304" pitchFamily="18" charset="0"/>
                <a:cs typeface="Times New Roman" panose="02020603050405020304" pitchFamily="18" charset="0"/>
              </a:rPr>
              <a:t>he </a:t>
            </a:r>
            <a:r>
              <a:rPr lang="en-US" sz="1400" dirty="0" err="1">
                <a:effectLst/>
                <a:latin typeface="Times New Roman" panose="02020603050405020304" pitchFamily="18" charset="0"/>
                <a:cs typeface="Times New Roman" panose="02020603050405020304" pitchFamily="18" charset="0"/>
              </a:rPr>
              <a:t>mediapipe</a:t>
            </a:r>
            <a:r>
              <a:rPr lang="en-US" sz="1400" dirty="0">
                <a:effectLst/>
                <a:latin typeface="Times New Roman" panose="02020603050405020304" pitchFamily="18" charset="0"/>
                <a:cs typeface="Times New Roman" panose="02020603050405020304" pitchFamily="18" charset="0"/>
              </a:rPr>
              <a:t> library to find hands in the frame since it not only finds hands but also provides 22 3D coordinates of the complete hand, providing us a wealth of information to work with.</a:t>
            </a:r>
          </a:p>
          <a:p>
            <a:pPr>
              <a:lnSpc>
                <a:spcPct val="150000"/>
              </a:lnSpc>
            </a:pPr>
            <a:r>
              <a:rPr lang="en-US" sz="1400" dirty="0">
                <a:effectLst/>
                <a:latin typeface="Times New Roman" panose="02020603050405020304" pitchFamily="18" charset="0"/>
                <a:cs typeface="Times New Roman" panose="02020603050405020304" pitchFamily="18" charset="0"/>
              </a:rPr>
              <a:t>We then used this hand-detection model to extract the coordinate data from an ASL alphabet dataset.</a:t>
            </a:r>
          </a:p>
          <a:p>
            <a:pPr marL="0" indent="0">
              <a:lnSpc>
                <a:spcPct val="150000"/>
              </a:lnSpc>
              <a:buNone/>
            </a:pP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12-04-2023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4" name="Picture 2" descr="Examples of the landmarks detected using different algorithms">
            <a:extLst>
              <a:ext uri="{FF2B5EF4-FFF2-40B4-BE49-F238E27FC236}">
                <a16:creationId xmlns:a16="http://schemas.microsoft.com/office/drawing/2014/main" id="{0F489144-1ED1-7AC7-C29E-220D968A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651" y="3149082"/>
            <a:ext cx="3276697" cy="268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81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70572"/>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/Performance Evaluation /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4A327A3-CB55-5687-5ACA-FBD3503DABE4}"/>
              </a:ext>
            </a:extLst>
          </p:cNvPr>
          <p:cNvSpPr>
            <a:spLocks noGrp="1"/>
          </p:cNvSpPr>
          <p:nvPr>
            <p:ph idx="1"/>
          </p:nvPr>
        </p:nvSpPr>
        <p:spPr>
          <a:xfrm>
            <a:off x="628650" y="1166327"/>
            <a:ext cx="7886700" cy="5010636"/>
          </a:xfrm>
        </p:spPr>
        <p:txBody>
          <a:bodyPr>
            <a:normAutofit/>
          </a:bodyPr>
          <a:lstStyle/>
          <a:p>
            <a:pPr marL="0" indent="0">
              <a:lnSpc>
                <a:spcPct val="150000"/>
              </a:lnSpc>
              <a:buNone/>
            </a:pPr>
            <a:r>
              <a:rPr lang="en-US" sz="1200" b="1" u="sng" dirty="0">
                <a:effectLst/>
                <a:latin typeface="Times New Roman" panose="02020603050405020304" pitchFamily="18" charset="0"/>
              </a:rPr>
              <a:t>BLACK BOX TESTING</a:t>
            </a:r>
          </a:p>
          <a:p>
            <a:pPr>
              <a:lnSpc>
                <a:spcPct val="150000"/>
              </a:lnSpc>
            </a:pPr>
            <a:r>
              <a:rPr lang="en-US" sz="1200" dirty="0">
                <a:effectLst/>
                <a:latin typeface="Times New Roman" panose="02020603050405020304" pitchFamily="18" charset="0"/>
                <a:cs typeface="Times New Roman" panose="02020603050405020304" pitchFamily="18" charset="0"/>
              </a:rPr>
              <a:t>Black box testing is a software testing technique that focuses on testing the functionality of a software system without knowing the internal workings of the system.</a:t>
            </a:r>
          </a:p>
          <a:p>
            <a:pPr>
              <a:lnSpc>
                <a:spcPct val="150000"/>
              </a:lnSpc>
            </a:pPr>
            <a:r>
              <a:rPr lang="en-US" sz="1200" dirty="0">
                <a:effectLst/>
                <a:latin typeface="Times New Roman" panose="02020603050405020304" pitchFamily="18" charset="0"/>
                <a:cs typeface="Times New Roman" panose="02020603050405020304" pitchFamily="18" charset="0"/>
              </a:rPr>
              <a:t>In this type of testing, the tester is not concerned with the code, architecture, or design of the system but instead focuses on the inputs and outputs of the system. The goal of black box testing is to determine whether the software system behaves correctly based on its specifications, requirements, and business logic. </a:t>
            </a:r>
          </a:p>
          <a:p>
            <a:pPr marL="0" indent="0">
              <a:lnSpc>
                <a:spcPct val="160000"/>
              </a:lnSpc>
              <a:buNone/>
            </a:pPr>
            <a:r>
              <a:rPr lang="en-US" sz="1300" b="1" u="sng" dirty="0">
                <a:effectLst/>
                <a:latin typeface="Times New Roman" panose="02020603050405020304" pitchFamily="18" charset="0"/>
              </a:rPr>
              <a:t>WHITE BOX TESTING</a:t>
            </a:r>
          </a:p>
          <a:p>
            <a:pPr>
              <a:lnSpc>
                <a:spcPct val="160000"/>
              </a:lnSpc>
            </a:pPr>
            <a:r>
              <a:rPr lang="en-US" sz="1200" dirty="0">
                <a:effectLst/>
                <a:latin typeface="Times New Roman" panose="02020603050405020304" pitchFamily="18" charset="0"/>
              </a:rPr>
              <a:t>White box testing is a software testing technique that focuses on testing the internal workings of a software system.</a:t>
            </a:r>
          </a:p>
          <a:p>
            <a:pPr>
              <a:lnSpc>
                <a:spcPct val="160000"/>
              </a:lnSpc>
            </a:pPr>
            <a:r>
              <a:rPr lang="en-US" sz="1200" dirty="0">
                <a:effectLst/>
                <a:latin typeface="Times New Roman" panose="02020603050405020304" pitchFamily="18" charset="0"/>
              </a:rPr>
              <a:t> In this type of testing, the tester has access to the source code, architecture, and design of the system and uses this knowledge to create test cases that verify the correctness and quality of the system's implementation. </a:t>
            </a:r>
          </a:p>
          <a:p>
            <a:pPr>
              <a:lnSpc>
                <a:spcPct val="160000"/>
              </a:lnSpc>
            </a:pPr>
            <a:r>
              <a:rPr lang="en-US" sz="1200" dirty="0">
                <a:effectLst/>
                <a:latin typeface="Times New Roman" panose="02020603050405020304" pitchFamily="18" charset="0"/>
              </a:rPr>
              <a:t>The goal of white box testing is to ensure that the code is written correctly, follows best practices and coding standards, and meets the design specifications. </a:t>
            </a:r>
            <a:endParaRPr lang="en-IN" sz="12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12-04-2023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21</a:t>
            </a:fld>
            <a:endParaRPr lang="en-IN"/>
          </a:p>
        </p:txBody>
      </p:sp>
    </p:spTree>
    <p:extLst>
      <p:ext uri="{BB962C8B-B14F-4D97-AF65-F5344CB8AC3E}">
        <p14:creationId xmlns:p14="http://schemas.microsoft.com/office/powerpoint/2010/main" val="357643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33250"/>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/Performance Evaluation /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92997D6-E2C3-B394-2875-A84EDF64678E}"/>
              </a:ext>
            </a:extLst>
          </p:cNvPr>
          <p:cNvGraphicFramePr>
            <a:graphicFrameLocks noGrp="1"/>
          </p:cNvGraphicFramePr>
          <p:nvPr>
            <p:ph idx="1"/>
          </p:nvPr>
        </p:nvGraphicFramePr>
        <p:xfrm>
          <a:off x="1837055" y="2294350"/>
          <a:ext cx="5469890" cy="2580005"/>
        </p:xfrm>
        <a:graphic>
          <a:graphicData uri="http://schemas.openxmlformats.org/drawingml/2006/table">
            <a:tbl>
              <a:tblPr firstRow="1" firstCol="1" lastRow="1" lastCol="1" bandRow="1" bandCol="1">
                <a:tableStyleId>{5C22544A-7EE6-4342-B048-85BDC9FD1C3A}</a:tableStyleId>
              </a:tblPr>
              <a:tblGrid>
                <a:gridCol w="692150">
                  <a:extLst>
                    <a:ext uri="{9D8B030D-6E8A-4147-A177-3AD203B41FA5}">
                      <a16:colId xmlns:a16="http://schemas.microsoft.com/office/drawing/2014/main" val="451938722"/>
                    </a:ext>
                  </a:extLst>
                </a:gridCol>
                <a:gridCol w="1684020">
                  <a:extLst>
                    <a:ext uri="{9D8B030D-6E8A-4147-A177-3AD203B41FA5}">
                      <a16:colId xmlns:a16="http://schemas.microsoft.com/office/drawing/2014/main" val="96622742"/>
                    </a:ext>
                  </a:extLst>
                </a:gridCol>
                <a:gridCol w="1158240">
                  <a:extLst>
                    <a:ext uri="{9D8B030D-6E8A-4147-A177-3AD203B41FA5}">
                      <a16:colId xmlns:a16="http://schemas.microsoft.com/office/drawing/2014/main" val="1987527573"/>
                    </a:ext>
                  </a:extLst>
                </a:gridCol>
                <a:gridCol w="944880">
                  <a:extLst>
                    <a:ext uri="{9D8B030D-6E8A-4147-A177-3AD203B41FA5}">
                      <a16:colId xmlns:a16="http://schemas.microsoft.com/office/drawing/2014/main" val="3003365853"/>
                    </a:ext>
                  </a:extLst>
                </a:gridCol>
                <a:gridCol w="990600">
                  <a:extLst>
                    <a:ext uri="{9D8B030D-6E8A-4147-A177-3AD203B41FA5}">
                      <a16:colId xmlns:a16="http://schemas.microsoft.com/office/drawing/2014/main" val="1621431170"/>
                    </a:ext>
                  </a:extLst>
                </a:gridCol>
              </a:tblGrid>
              <a:tr h="862965">
                <a:tc>
                  <a:txBody>
                    <a:bodyPr/>
                    <a:lstStyle/>
                    <a:p>
                      <a:pPr marL="98425" marR="201295" algn="just">
                        <a:lnSpc>
                          <a:spcPct val="156000"/>
                        </a:lnSpc>
                        <a:spcBef>
                          <a:spcPts val="420"/>
                        </a:spcBef>
                        <a:spcAft>
                          <a:spcPts val="0"/>
                        </a:spcAft>
                      </a:pPr>
                      <a:r>
                        <a:rPr lang="en-US" sz="1100" dirty="0">
                          <a:effectLst/>
                        </a:rPr>
                        <a:t>TEST</a:t>
                      </a:r>
                      <a:r>
                        <a:rPr lang="en-US" sz="1100" spc="-265" dirty="0">
                          <a:effectLst/>
                        </a:rPr>
                        <a:t> </a:t>
                      </a:r>
                      <a:r>
                        <a:rPr lang="en-US" sz="1100" dirty="0">
                          <a:effectLst/>
                        </a:rPr>
                        <a:t>CASE ID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a:spcBef>
                          <a:spcPts val="385"/>
                        </a:spcBef>
                        <a:spcAft>
                          <a:spcPts val="0"/>
                        </a:spcAft>
                      </a:pPr>
                      <a:r>
                        <a:rPr lang="en-US" sz="1100" dirty="0">
                          <a:effectLst/>
                        </a:rPr>
                        <a:t>TESTCASE</a:t>
                      </a:r>
                      <a:r>
                        <a:rPr lang="en-US" sz="1100" spc="70" dirty="0">
                          <a:effectLst/>
                        </a:rPr>
                        <a:t> </a:t>
                      </a:r>
                      <a:r>
                        <a:rPr lang="en-US" sz="1100" dirty="0">
                          <a:effectLst/>
                        </a:rPr>
                        <a:t>/</a:t>
                      </a:r>
                      <a:endParaRPr lang="en-IN" sz="1100" dirty="0">
                        <a:effectLst/>
                      </a:endParaRPr>
                    </a:p>
                    <a:p>
                      <a:pPr marL="95250">
                        <a:lnSpc>
                          <a:spcPct val="160000"/>
                        </a:lnSpc>
                        <a:spcBef>
                          <a:spcPts val="965"/>
                        </a:spcBef>
                        <a:spcAft>
                          <a:spcPts val="0"/>
                        </a:spcAft>
                        <a:tabLst>
                          <a:tab pos="993775" algn="l"/>
                          <a:tab pos="1504950" algn="l"/>
                        </a:tabLst>
                      </a:pPr>
                      <a:r>
                        <a:rPr lang="en-US" sz="1100" dirty="0">
                          <a:effectLst/>
                        </a:rPr>
                        <a:t>ACTION	TO	</a:t>
                      </a:r>
                      <a:r>
                        <a:rPr lang="en-US" sz="1100" spc="-15" dirty="0">
                          <a:effectLst/>
                        </a:rPr>
                        <a:t>BE</a:t>
                      </a:r>
                      <a:r>
                        <a:rPr lang="en-US" sz="1100" spc="-260" dirty="0">
                          <a:effectLst/>
                        </a:rPr>
                        <a:t> </a:t>
                      </a:r>
                      <a:r>
                        <a:rPr lang="en-US" sz="1100" dirty="0">
                          <a:effectLst/>
                        </a:rPr>
                        <a:t>PERFORMED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marR="275590">
                        <a:lnSpc>
                          <a:spcPct val="156000"/>
                        </a:lnSpc>
                        <a:spcBef>
                          <a:spcPts val="420"/>
                        </a:spcBef>
                        <a:spcAft>
                          <a:spcPts val="0"/>
                        </a:spcAft>
                      </a:pPr>
                      <a:r>
                        <a:rPr lang="en-US" sz="1100" spc="-5">
                          <a:effectLst/>
                        </a:rPr>
                        <a:t>EXPECTED</a:t>
                      </a:r>
                      <a:r>
                        <a:rPr lang="en-US" sz="1100" spc="-260">
                          <a:effectLst/>
                        </a:rPr>
                        <a:t> </a:t>
                      </a:r>
                      <a:r>
                        <a:rPr lang="en-US" sz="1100">
                          <a:effectLst/>
                        </a:rPr>
                        <a:t>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2075" marR="234950">
                        <a:lnSpc>
                          <a:spcPct val="156000"/>
                        </a:lnSpc>
                        <a:spcBef>
                          <a:spcPts val="420"/>
                        </a:spcBef>
                        <a:spcAft>
                          <a:spcPts val="0"/>
                        </a:spcAft>
                      </a:pPr>
                      <a:r>
                        <a:rPr lang="en-US" sz="1100" spc="-5">
                          <a:effectLst/>
                        </a:rPr>
                        <a:t>ACTUAL</a:t>
                      </a:r>
                      <a:r>
                        <a:rPr lang="en-US" sz="1100" spc="-260">
                          <a:effectLst/>
                        </a:rPr>
                        <a:t> </a:t>
                      </a:r>
                      <a:r>
                        <a:rPr lang="en-US" sz="1100">
                          <a:effectLst/>
                        </a:rPr>
                        <a:t>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a:spcBef>
                          <a:spcPts val="385"/>
                        </a:spcBef>
                        <a:spcAft>
                          <a:spcPts val="0"/>
                        </a:spcAft>
                      </a:pPr>
                      <a:r>
                        <a:rPr lang="en-US" sz="1100">
                          <a:effectLst/>
                        </a:rPr>
                        <a:t>PASS/FAIL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51016010"/>
                  </a:ext>
                </a:extLst>
              </a:tr>
              <a:tr h="850900">
                <a:tc>
                  <a:txBody>
                    <a:bodyPr/>
                    <a:lstStyle/>
                    <a:p>
                      <a:pPr marL="98425">
                        <a:spcBef>
                          <a:spcPts val="31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0810">
                        <a:spcBef>
                          <a:spcPts val="315"/>
                        </a:spcBef>
                        <a:spcAft>
                          <a:spcPts val="0"/>
                        </a:spcAft>
                      </a:pPr>
                      <a:r>
                        <a:rPr lang="en-US" sz="1100" dirty="0">
                          <a:effectLst/>
                        </a:rPr>
                        <a:t>Do</a:t>
                      </a:r>
                      <a:r>
                        <a:rPr lang="en-US" sz="1100" spc="30" dirty="0">
                          <a:effectLst/>
                        </a:rPr>
                        <a:t> </a:t>
                      </a:r>
                      <a:r>
                        <a:rPr lang="en-US" sz="1100" dirty="0">
                          <a:effectLst/>
                        </a:rPr>
                        <a:t>Hand</a:t>
                      </a:r>
                      <a:r>
                        <a:rPr lang="en-US" sz="1100" spc="30" dirty="0">
                          <a:effectLst/>
                        </a:rPr>
                        <a:t> </a:t>
                      </a:r>
                      <a:r>
                        <a:rPr lang="en-US" sz="1100" dirty="0">
                          <a:effectLst/>
                        </a:rPr>
                        <a:t>Signs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marR="111125">
                        <a:lnSpc>
                          <a:spcPct val="110000"/>
                        </a:lnSpc>
                        <a:spcBef>
                          <a:spcPts val="360"/>
                        </a:spcBef>
                        <a:spcAft>
                          <a:spcPts val="0"/>
                        </a:spcAft>
                      </a:pPr>
                      <a:r>
                        <a:rPr lang="en-US" sz="1100" dirty="0">
                          <a:effectLst/>
                        </a:rPr>
                        <a:t>Letters Showing</a:t>
                      </a:r>
                      <a:r>
                        <a:rPr lang="en-US" sz="1100" spc="-260" dirty="0">
                          <a:effectLst/>
                        </a:rPr>
                        <a:t> </a:t>
                      </a:r>
                      <a:r>
                        <a:rPr lang="en-US" sz="1100" dirty="0">
                          <a:effectLst/>
                        </a:rPr>
                        <a:t>For</a:t>
                      </a:r>
                      <a:r>
                        <a:rPr lang="en-US" sz="1100" spc="40" dirty="0">
                          <a:effectLst/>
                        </a:rPr>
                        <a:t> </a:t>
                      </a:r>
                      <a:r>
                        <a:rPr lang="en-US" sz="1100" dirty="0">
                          <a:effectLst/>
                        </a:rPr>
                        <a:t>The</a:t>
                      </a:r>
                      <a:r>
                        <a:rPr lang="en-US" sz="1100" spc="10" dirty="0">
                          <a:effectLst/>
                        </a:rPr>
                        <a:t> </a:t>
                      </a:r>
                      <a:r>
                        <a:rPr lang="en-US" sz="1100" dirty="0">
                          <a:effectLst/>
                        </a:rPr>
                        <a:t>Hand</a:t>
                      </a:r>
                      <a:r>
                        <a:rPr lang="en-US" sz="1100" spc="5" dirty="0">
                          <a:effectLst/>
                        </a:rPr>
                        <a:t> </a:t>
                      </a:r>
                      <a:r>
                        <a:rPr lang="en-US" sz="1100" dirty="0">
                          <a:effectLst/>
                        </a:rPr>
                        <a:t>Signs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2075" marR="100330">
                        <a:lnSpc>
                          <a:spcPct val="110000"/>
                        </a:lnSpc>
                        <a:spcBef>
                          <a:spcPts val="360"/>
                        </a:spcBef>
                        <a:spcAft>
                          <a:spcPts val="0"/>
                        </a:spcAft>
                      </a:pPr>
                      <a:r>
                        <a:rPr lang="en-US" sz="1100">
                          <a:effectLst/>
                        </a:rPr>
                        <a:t>Letters</a:t>
                      </a:r>
                      <a:r>
                        <a:rPr lang="en-US" sz="1100" spc="5">
                          <a:effectLst/>
                        </a:rPr>
                        <a:t> </a:t>
                      </a:r>
                      <a:r>
                        <a:rPr lang="en-US" sz="1100" spc="-5">
                          <a:effectLst/>
                        </a:rPr>
                        <a:t>Showing </a:t>
                      </a:r>
                      <a:r>
                        <a:rPr lang="en-US" sz="1100">
                          <a:effectLst/>
                        </a:rPr>
                        <a:t>For</a:t>
                      </a:r>
                      <a:r>
                        <a:rPr lang="en-US" sz="1100" spc="-260">
                          <a:effectLst/>
                        </a:rPr>
                        <a:t> </a:t>
                      </a:r>
                      <a:r>
                        <a:rPr lang="en-US" sz="1100">
                          <a:effectLst/>
                        </a:rPr>
                        <a:t>The Hand</a:t>
                      </a:r>
                      <a:r>
                        <a:rPr lang="en-US" sz="1100" spc="5">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a:spcBef>
                          <a:spcPts val="315"/>
                        </a:spcBef>
                        <a:spcAft>
                          <a:spcPts val="0"/>
                        </a:spcAft>
                      </a:pPr>
                      <a:r>
                        <a:rPr lang="en-US" sz="1100">
                          <a:effectLst/>
                        </a:rPr>
                        <a:t>PASS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64786304"/>
                  </a:ext>
                </a:extLst>
              </a:tr>
              <a:tr h="866140">
                <a:tc>
                  <a:txBody>
                    <a:bodyPr/>
                    <a:lstStyle/>
                    <a:p>
                      <a:pPr marL="98425">
                        <a:spcBef>
                          <a:spcPts val="375"/>
                        </a:spcBef>
                        <a:spcAft>
                          <a:spcPts val="0"/>
                        </a:spcAft>
                      </a:pPr>
                      <a:r>
                        <a:rPr lang="en-US" sz="1100">
                          <a:effectLst/>
                        </a:rPr>
                        <a:t>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885">
                        <a:spcBef>
                          <a:spcPts val="375"/>
                        </a:spcBef>
                        <a:spcAft>
                          <a:spcPts val="0"/>
                        </a:spcAft>
                      </a:pPr>
                      <a:r>
                        <a:rPr lang="en-US" sz="1100">
                          <a:effectLst/>
                        </a:rPr>
                        <a:t>Do</a:t>
                      </a:r>
                      <a:r>
                        <a:rPr lang="en-US" sz="1100" spc="15">
                          <a:effectLst/>
                        </a:rPr>
                        <a:t> </a:t>
                      </a:r>
                      <a:r>
                        <a:rPr lang="en-US" sz="1100">
                          <a:effectLst/>
                        </a:rPr>
                        <a:t>Hand</a:t>
                      </a:r>
                      <a:r>
                        <a:rPr lang="en-US" sz="1100" spc="40">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marR="78740" indent="-1905">
                        <a:lnSpc>
                          <a:spcPct val="101000"/>
                        </a:lnSpc>
                        <a:spcBef>
                          <a:spcPts val="395"/>
                        </a:spcBef>
                        <a:spcAft>
                          <a:spcPts val="0"/>
                        </a:spcAft>
                      </a:pPr>
                      <a:r>
                        <a:rPr lang="en-US" sz="1100" dirty="0">
                          <a:effectLst/>
                        </a:rPr>
                        <a:t>Extra Words Are</a:t>
                      </a:r>
                      <a:r>
                        <a:rPr lang="en-US" sz="1100" spc="-260" dirty="0">
                          <a:effectLst/>
                        </a:rPr>
                        <a:t> </a:t>
                      </a:r>
                      <a:r>
                        <a:rPr lang="en-US" sz="1100" dirty="0">
                          <a:effectLst/>
                        </a:rPr>
                        <a:t>Printed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2075" marR="111125">
                        <a:lnSpc>
                          <a:spcPct val="101000"/>
                        </a:lnSpc>
                        <a:spcBef>
                          <a:spcPts val="395"/>
                        </a:spcBef>
                        <a:spcAft>
                          <a:spcPts val="0"/>
                        </a:spcAft>
                      </a:pPr>
                      <a:r>
                        <a:rPr lang="en-US" sz="1100" dirty="0">
                          <a:effectLst/>
                        </a:rPr>
                        <a:t>Extra Words</a:t>
                      </a:r>
                      <a:r>
                        <a:rPr lang="en-US" sz="1100" spc="-260" dirty="0">
                          <a:effectLst/>
                        </a:rPr>
                        <a:t> </a:t>
                      </a:r>
                      <a:r>
                        <a:rPr lang="en-US" sz="1100" dirty="0">
                          <a:effectLst/>
                        </a:rPr>
                        <a:t>Are</a:t>
                      </a:r>
                      <a:r>
                        <a:rPr lang="en-US" sz="1100" spc="45" dirty="0">
                          <a:effectLst/>
                        </a:rPr>
                        <a:t> </a:t>
                      </a:r>
                      <a:r>
                        <a:rPr lang="en-US" sz="1100" dirty="0">
                          <a:effectLst/>
                        </a:rPr>
                        <a:t>Printed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5250">
                        <a:spcBef>
                          <a:spcPts val="375"/>
                        </a:spcBef>
                        <a:spcAft>
                          <a:spcPts val="0"/>
                        </a:spcAft>
                      </a:pPr>
                      <a:r>
                        <a:rPr lang="en-US" sz="1100" dirty="0">
                          <a:effectLst/>
                        </a:rPr>
                        <a:t>PASS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40287774"/>
                  </a:ext>
                </a:extLst>
              </a:tr>
            </a:tbl>
          </a:graphicData>
        </a:graphic>
      </p:graphicFrame>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12-04-2023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22</a:t>
            </a:fld>
            <a:endParaRPr lang="en-IN"/>
          </a:p>
        </p:txBody>
      </p:sp>
      <p:sp>
        <p:nvSpPr>
          <p:cNvPr id="7" name="Rectangle 1">
            <a:extLst>
              <a:ext uri="{FF2B5EF4-FFF2-40B4-BE49-F238E27FC236}">
                <a16:creationId xmlns:a16="http://schemas.microsoft.com/office/drawing/2014/main" id="{56B6DAEF-DB6D-E108-1FEF-6C8AA33A196B}"/>
              </a:ext>
            </a:extLst>
          </p:cNvPr>
          <p:cNvSpPr>
            <a:spLocks noChangeArrowheads="1"/>
          </p:cNvSpPr>
          <p:nvPr/>
        </p:nvSpPr>
        <p:spPr bwMode="auto">
          <a:xfrm>
            <a:off x="1073020" y="1334597"/>
            <a:ext cx="3984172"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1pPr>
            <a:lvl2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2pPr>
            <a:lvl3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3pPr>
            <a:lvl4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4pPr>
            <a:lvl5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5pPr>
            <a:lvl6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6pPr>
            <a:lvl7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7pPr>
            <a:lvl8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8pPr>
            <a:lvl9pPr eaLnBrk="0" fontAlgn="base" hangingPunct="0">
              <a:spcBef>
                <a:spcPct val="0"/>
              </a:spcBef>
              <a:spcAft>
                <a:spcPct val="0"/>
              </a:spcAft>
              <a:tabLst>
                <a:tab pos="993775" algn="l"/>
                <a:tab pos="150495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993775" algn="l"/>
                <a:tab pos="150495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REPORT: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01</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93775" algn="l"/>
                <a:tab pos="150495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PRODUCT	: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Doing Hand Signs To Recognize The Word</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93775" algn="l"/>
                <a:tab pos="150495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 CASE	: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 Hand Signs</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93775" algn="l"/>
                <a:tab pos="15049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523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33250"/>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/Performance Evaluation /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12-04-2023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23</a:t>
            </a:fld>
            <a:endParaRPr lang="en-IN"/>
          </a:p>
        </p:txBody>
      </p:sp>
      <p:graphicFrame>
        <p:nvGraphicFramePr>
          <p:cNvPr id="9" name="Content Placeholder 8">
            <a:extLst>
              <a:ext uri="{FF2B5EF4-FFF2-40B4-BE49-F238E27FC236}">
                <a16:creationId xmlns:a16="http://schemas.microsoft.com/office/drawing/2014/main" id="{05FD36FB-C4AF-D13A-9373-476AD888D960}"/>
              </a:ext>
            </a:extLst>
          </p:cNvPr>
          <p:cNvGraphicFramePr>
            <a:graphicFrameLocks noGrp="1"/>
          </p:cNvGraphicFramePr>
          <p:nvPr>
            <p:ph idx="1"/>
            <p:extLst>
              <p:ext uri="{D42A27DB-BD31-4B8C-83A1-F6EECF244321}">
                <p14:modId xmlns:p14="http://schemas.microsoft.com/office/powerpoint/2010/main" val="1228988702"/>
              </p:ext>
            </p:extLst>
          </p:nvPr>
        </p:nvGraphicFramePr>
        <p:xfrm>
          <a:off x="2079702" y="2108718"/>
          <a:ext cx="5525770" cy="3900196"/>
        </p:xfrm>
        <a:graphic>
          <a:graphicData uri="http://schemas.openxmlformats.org/drawingml/2006/table">
            <a:tbl>
              <a:tblPr firstRow="1" firstCol="1" lastRow="1" lastCol="1" bandRow="1" bandCol="1">
                <a:tableStyleId>{5C22544A-7EE6-4342-B048-85BDC9FD1C3A}</a:tableStyleId>
              </a:tblPr>
              <a:tblGrid>
                <a:gridCol w="644525">
                  <a:extLst>
                    <a:ext uri="{9D8B030D-6E8A-4147-A177-3AD203B41FA5}">
                      <a16:colId xmlns:a16="http://schemas.microsoft.com/office/drawing/2014/main" val="3968613498"/>
                    </a:ext>
                  </a:extLst>
                </a:gridCol>
                <a:gridCol w="1741805">
                  <a:extLst>
                    <a:ext uri="{9D8B030D-6E8A-4147-A177-3AD203B41FA5}">
                      <a16:colId xmlns:a16="http://schemas.microsoft.com/office/drawing/2014/main" val="3327758043"/>
                    </a:ext>
                  </a:extLst>
                </a:gridCol>
                <a:gridCol w="1254125">
                  <a:extLst>
                    <a:ext uri="{9D8B030D-6E8A-4147-A177-3AD203B41FA5}">
                      <a16:colId xmlns:a16="http://schemas.microsoft.com/office/drawing/2014/main" val="1294938797"/>
                    </a:ext>
                  </a:extLst>
                </a:gridCol>
                <a:gridCol w="906780">
                  <a:extLst>
                    <a:ext uri="{9D8B030D-6E8A-4147-A177-3AD203B41FA5}">
                      <a16:colId xmlns:a16="http://schemas.microsoft.com/office/drawing/2014/main" val="3716383378"/>
                    </a:ext>
                  </a:extLst>
                </a:gridCol>
                <a:gridCol w="978535">
                  <a:extLst>
                    <a:ext uri="{9D8B030D-6E8A-4147-A177-3AD203B41FA5}">
                      <a16:colId xmlns:a16="http://schemas.microsoft.com/office/drawing/2014/main" val="2278028619"/>
                    </a:ext>
                  </a:extLst>
                </a:gridCol>
              </a:tblGrid>
              <a:tr h="960831">
                <a:tc>
                  <a:txBody>
                    <a:bodyPr/>
                    <a:lstStyle/>
                    <a:p>
                      <a:pPr marL="98425" marR="153670" algn="just">
                        <a:lnSpc>
                          <a:spcPct val="160000"/>
                        </a:lnSpc>
                        <a:spcBef>
                          <a:spcPts val="385"/>
                        </a:spcBef>
                        <a:spcAft>
                          <a:spcPts val="0"/>
                        </a:spcAft>
                      </a:pPr>
                      <a:r>
                        <a:rPr lang="en-US" sz="1100">
                          <a:effectLst/>
                        </a:rPr>
                        <a:t>TEST</a:t>
                      </a:r>
                      <a:r>
                        <a:rPr lang="en-US" sz="1100" spc="-265">
                          <a:effectLst/>
                        </a:rPr>
                        <a:t> </a:t>
                      </a:r>
                      <a:r>
                        <a:rPr lang="en-US" sz="1100">
                          <a:effectLst/>
                        </a:rPr>
                        <a:t>CASE 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350"/>
                        </a:spcBef>
                        <a:spcAft>
                          <a:spcPts val="0"/>
                        </a:spcAft>
                      </a:pPr>
                      <a:r>
                        <a:rPr lang="en-US" sz="1100">
                          <a:effectLst/>
                        </a:rPr>
                        <a:t>TESTCASE/</a:t>
                      </a:r>
                      <a:endParaRPr lang="en-IN" sz="1100">
                        <a:effectLst/>
                      </a:endParaRPr>
                    </a:p>
                    <a:p>
                      <a:pPr marL="98425">
                        <a:lnSpc>
                          <a:spcPct val="160000"/>
                        </a:lnSpc>
                        <a:spcBef>
                          <a:spcPts val="990"/>
                        </a:spcBef>
                        <a:spcAft>
                          <a:spcPts val="0"/>
                        </a:spcAft>
                        <a:tabLst>
                          <a:tab pos="1020445" algn="l"/>
                          <a:tab pos="1549400" algn="l"/>
                        </a:tabLst>
                      </a:pPr>
                      <a:r>
                        <a:rPr lang="en-US" sz="1100">
                          <a:effectLst/>
                        </a:rPr>
                        <a:t>ACTION	TO	BE</a:t>
                      </a:r>
                      <a:r>
                        <a:rPr lang="en-US" sz="1100" spc="-260">
                          <a:effectLst/>
                        </a:rPr>
                        <a:t> </a:t>
                      </a:r>
                      <a:r>
                        <a:rPr lang="en-US" sz="1100">
                          <a:effectLst/>
                        </a:rPr>
                        <a:t>PERFORMED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372745">
                        <a:lnSpc>
                          <a:spcPct val="160000"/>
                        </a:lnSpc>
                        <a:spcBef>
                          <a:spcPts val="385"/>
                        </a:spcBef>
                        <a:spcAft>
                          <a:spcPts val="0"/>
                        </a:spcAft>
                      </a:pPr>
                      <a:r>
                        <a:rPr lang="en-US" sz="1100" spc="-5">
                          <a:effectLst/>
                        </a:rPr>
                        <a:t>EXPECTED</a:t>
                      </a:r>
                      <a:r>
                        <a:rPr lang="en-US" sz="1100" spc="-260">
                          <a:effectLst/>
                        </a:rPr>
                        <a:t> </a:t>
                      </a:r>
                      <a:r>
                        <a:rPr lang="en-US" sz="1100">
                          <a:effectLst/>
                        </a:rPr>
                        <a:t>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194945">
                        <a:lnSpc>
                          <a:spcPct val="160000"/>
                        </a:lnSpc>
                        <a:spcBef>
                          <a:spcPts val="385"/>
                        </a:spcBef>
                        <a:spcAft>
                          <a:spcPts val="0"/>
                        </a:spcAft>
                      </a:pPr>
                      <a:r>
                        <a:rPr lang="en-US" sz="1100" spc="-5">
                          <a:effectLst/>
                        </a:rPr>
                        <a:t>ACTUAL</a:t>
                      </a:r>
                      <a:r>
                        <a:rPr lang="en-US" sz="1100" spc="-260">
                          <a:effectLst/>
                        </a:rPr>
                        <a:t> </a:t>
                      </a:r>
                      <a:r>
                        <a:rPr lang="en-US" sz="1100">
                          <a:effectLst/>
                        </a:rPr>
                        <a:t>RESULT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a:spcBef>
                          <a:spcPts val="350"/>
                        </a:spcBef>
                        <a:spcAft>
                          <a:spcPts val="0"/>
                        </a:spcAft>
                      </a:pPr>
                      <a:r>
                        <a:rPr lang="en-US" sz="1100">
                          <a:effectLst/>
                        </a:rPr>
                        <a:t>PASS/FAIL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3214182"/>
                  </a:ext>
                </a:extLst>
              </a:tr>
              <a:tr h="810877">
                <a:tc>
                  <a:txBody>
                    <a:bodyPr/>
                    <a:lstStyle/>
                    <a:p>
                      <a:pPr marL="98425">
                        <a:spcBef>
                          <a:spcPts val="31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spcBef>
                          <a:spcPts val="315"/>
                        </a:spcBef>
                        <a:spcAft>
                          <a:spcPts val="0"/>
                        </a:spcAft>
                      </a:pPr>
                      <a:r>
                        <a:rPr lang="en-US" sz="1100">
                          <a:effectLst/>
                        </a:rPr>
                        <a:t>Do</a:t>
                      </a:r>
                      <a:r>
                        <a:rPr lang="en-US" sz="1100" spc="15">
                          <a:effectLst/>
                        </a:rPr>
                        <a:t> </a:t>
                      </a:r>
                      <a:r>
                        <a:rPr lang="en-US" sz="1100">
                          <a:effectLst/>
                        </a:rPr>
                        <a:t>Some</a:t>
                      </a:r>
                      <a:r>
                        <a:rPr lang="en-US" sz="1100" spc="40">
                          <a:effectLst/>
                        </a:rPr>
                        <a:t> </a:t>
                      </a:r>
                      <a:r>
                        <a:rPr lang="en-US" sz="1100">
                          <a:effectLst/>
                        </a:rPr>
                        <a:t>Hand</a:t>
                      </a:r>
                      <a:r>
                        <a:rPr lang="en-US" sz="1100" spc="35">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5725">
                        <a:spcBef>
                          <a:spcPts val="315"/>
                        </a:spcBef>
                        <a:spcAft>
                          <a:spcPts val="0"/>
                        </a:spcAft>
                      </a:pPr>
                      <a:r>
                        <a:rPr lang="en-US" sz="1100">
                          <a:effectLst/>
                        </a:rPr>
                        <a:t>Word</a:t>
                      </a:r>
                      <a:r>
                        <a:rPr lang="en-US" sz="1100" spc="-10">
                          <a:effectLst/>
                        </a:rPr>
                        <a:t> </a:t>
                      </a:r>
                      <a:r>
                        <a:rPr lang="en-US" sz="1100">
                          <a:effectLst/>
                        </a:rPr>
                        <a:t>Pop</a:t>
                      </a:r>
                      <a:r>
                        <a:rPr lang="en-US" sz="1100" spc="5">
                          <a:effectLst/>
                        </a:rPr>
                        <a:t> </a:t>
                      </a:r>
                      <a:r>
                        <a:rPr lang="en-US" sz="1100">
                          <a:effectLst/>
                        </a:rPr>
                        <a:t>Ups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210185">
                        <a:lnSpc>
                          <a:spcPct val="110000"/>
                        </a:lnSpc>
                        <a:spcBef>
                          <a:spcPts val="325"/>
                        </a:spcBef>
                        <a:spcAft>
                          <a:spcPts val="0"/>
                        </a:spcAft>
                      </a:pPr>
                      <a:r>
                        <a:rPr lang="en-US" sz="1100">
                          <a:effectLst/>
                        </a:rPr>
                        <a:t>Word Pop</a:t>
                      </a:r>
                      <a:r>
                        <a:rPr lang="en-US" sz="1100" spc="-265">
                          <a:effectLst/>
                        </a:rPr>
                        <a:t> </a:t>
                      </a:r>
                      <a:r>
                        <a:rPr lang="en-US" sz="1100">
                          <a:effectLst/>
                        </a:rPr>
                        <a:t>Ups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a:spcBef>
                          <a:spcPts val="315"/>
                        </a:spcBef>
                        <a:spcAft>
                          <a:spcPts val="0"/>
                        </a:spcAft>
                      </a:pPr>
                      <a:r>
                        <a:rPr lang="en-US" sz="1100">
                          <a:effectLst/>
                        </a:rPr>
                        <a:t>PASS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19366743"/>
                  </a:ext>
                </a:extLst>
              </a:tr>
              <a:tr h="807459">
                <a:tc>
                  <a:txBody>
                    <a:bodyPr/>
                    <a:lstStyle/>
                    <a:p>
                      <a:pPr marL="98425">
                        <a:spcBef>
                          <a:spcPts val="315"/>
                        </a:spcBef>
                        <a:spcAft>
                          <a:spcPts val="0"/>
                        </a:spcAft>
                      </a:pPr>
                      <a:r>
                        <a:rPr lang="en-US" sz="1100">
                          <a:effectLst/>
                        </a:rPr>
                        <a:t>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spcBef>
                          <a:spcPts val="315"/>
                        </a:spcBef>
                        <a:spcAft>
                          <a:spcPts val="0"/>
                        </a:spcAft>
                      </a:pPr>
                      <a:r>
                        <a:rPr lang="en-US" sz="1100">
                          <a:effectLst/>
                        </a:rPr>
                        <a:t>Do</a:t>
                      </a:r>
                      <a:r>
                        <a:rPr lang="en-US" sz="1100" spc="30">
                          <a:effectLst/>
                        </a:rPr>
                        <a:t> </a:t>
                      </a:r>
                      <a:r>
                        <a:rPr lang="en-US" sz="1100">
                          <a:effectLst/>
                        </a:rPr>
                        <a:t>Hand</a:t>
                      </a:r>
                      <a:r>
                        <a:rPr lang="en-US" sz="1100" spc="55">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115570" indent="-3175">
                        <a:lnSpc>
                          <a:spcPct val="102000"/>
                        </a:lnSpc>
                        <a:spcBef>
                          <a:spcPts val="325"/>
                        </a:spcBef>
                        <a:spcAft>
                          <a:spcPts val="0"/>
                        </a:spcAft>
                      </a:pPr>
                      <a:r>
                        <a:rPr lang="en-US" sz="1100">
                          <a:effectLst/>
                        </a:rPr>
                        <a:t>Two Hands</a:t>
                      </a:r>
                      <a:r>
                        <a:rPr lang="en-US" sz="1100" spc="5">
                          <a:effectLst/>
                        </a:rPr>
                        <a:t> </a:t>
                      </a:r>
                      <a:r>
                        <a:rPr lang="en-US" sz="1100">
                          <a:effectLst/>
                        </a:rPr>
                        <a:t>Detected Multiple</a:t>
                      </a:r>
                      <a:r>
                        <a:rPr lang="en-US" sz="1100" spc="-265">
                          <a:effectLst/>
                        </a:rPr>
                        <a:t> </a:t>
                      </a:r>
                      <a:r>
                        <a:rPr lang="en-US" sz="1100">
                          <a:effectLst/>
                        </a:rPr>
                        <a:t>Words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132715">
                        <a:lnSpc>
                          <a:spcPct val="101000"/>
                        </a:lnSpc>
                        <a:spcBef>
                          <a:spcPts val="325"/>
                        </a:spcBef>
                        <a:spcAft>
                          <a:spcPts val="0"/>
                        </a:spcAft>
                      </a:pPr>
                      <a:r>
                        <a:rPr lang="en-US" sz="1100">
                          <a:effectLst/>
                        </a:rPr>
                        <a:t>Two Hands</a:t>
                      </a:r>
                      <a:r>
                        <a:rPr lang="en-US" sz="1100" spc="-260">
                          <a:effectLst/>
                        </a:rPr>
                        <a:t> </a:t>
                      </a:r>
                      <a:r>
                        <a:rPr lang="en-US" sz="1100">
                          <a:effectLst/>
                        </a:rPr>
                        <a:t>Detected</a:t>
                      </a:r>
                      <a:r>
                        <a:rPr lang="en-US" sz="1100" spc="5">
                          <a:effectLst/>
                        </a:rPr>
                        <a:t> </a:t>
                      </a:r>
                      <a:r>
                        <a:rPr lang="en-US" sz="1100">
                          <a:effectLst/>
                        </a:rPr>
                        <a:t>Multiple</a:t>
                      </a:r>
                      <a:r>
                        <a:rPr lang="en-US" sz="1100" spc="5">
                          <a:effectLst/>
                        </a:rPr>
                        <a:t> </a:t>
                      </a:r>
                      <a:r>
                        <a:rPr lang="en-US" sz="1100">
                          <a:effectLst/>
                        </a:rPr>
                        <a:t>Words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a:spcBef>
                          <a:spcPts val="315"/>
                        </a:spcBef>
                        <a:spcAft>
                          <a:spcPts val="0"/>
                        </a:spcAft>
                      </a:pPr>
                      <a:r>
                        <a:rPr lang="en-US" sz="1100">
                          <a:effectLst/>
                        </a:rPr>
                        <a:t>PASS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45147971"/>
                  </a:ext>
                </a:extLst>
              </a:tr>
              <a:tr h="654168">
                <a:tc>
                  <a:txBody>
                    <a:bodyPr/>
                    <a:lstStyle/>
                    <a:p>
                      <a:pPr marL="98425">
                        <a:spcBef>
                          <a:spcPts val="325"/>
                        </a:spcBef>
                        <a:spcAft>
                          <a:spcPts val="0"/>
                        </a:spcAft>
                      </a:pPr>
                      <a:r>
                        <a:rPr lang="en-US" sz="1100">
                          <a:effectLst/>
                        </a:rPr>
                        <a:t>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spcBef>
                          <a:spcPts val="325"/>
                        </a:spcBef>
                        <a:spcAft>
                          <a:spcPts val="0"/>
                        </a:spcAft>
                      </a:pPr>
                      <a:r>
                        <a:rPr lang="en-US" sz="1100">
                          <a:effectLst/>
                        </a:rPr>
                        <a:t>Do</a:t>
                      </a:r>
                      <a:r>
                        <a:rPr lang="en-US" sz="1100" spc="30">
                          <a:effectLst/>
                        </a:rPr>
                        <a:t> </a:t>
                      </a:r>
                      <a:r>
                        <a:rPr lang="en-US" sz="1100">
                          <a:effectLst/>
                        </a:rPr>
                        <a:t>Hand</a:t>
                      </a:r>
                      <a:r>
                        <a:rPr lang="en-US" sz="1100" spc="55">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391160">
                        <a:lnSpc>
                          <a:spcPct val="108000"/>
                        </a:lnSpc>
                        <a:spcBef>
                          <a:spcPts val="375"/>
                        </a:spcBef>
                        <a:spcAft>
                          <a:spcPts val="0"/>
                        </a:spcAft>
                      </a:pPr>
                      <a:r>
                        <a:rPr lang="en-US" sz="1100" spc="-5">
                          <a:effectLst/>
                        </a:rPr>
                        <a:t>Wrong </a:t>
                      </a:r>
                      <a:r>
                        <a:rPr lang="en-US" sz="1100">
                          <a:effectLst/>
                        </a:rPr>
                        <a:t>Word</a:t>
                      </a:r>
                      <a:r>
                        <a:rPr lang="en-US" sz="1100" spc="-260">
                          <a:effectLst/>
                        </a:rPr>
                        <a:t> </a:t>
                      </a:r>
                      <a:r>
                        <a:rPr lang="en-US" sz="1100">
                          <a:effectLst/>
                        </a:rPr>
                        <a:t>Detected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43815">
                        <a:lnSpc>
                          <a:spcPct val="108000"/>
                        </a:lnSpc>
                        <a:spcBef>
                          <a:spcPts val="375"/>
                        </a:spcBef>
                        <a:spcAft>
                          <a:spcPts val="0"/>
                        </a:spcAft>
                      </a:pPr>
                      <a:r>
                        <a:rPr lang="en-US" sz="1100" spc="-5">
                          <a:effectLst/>
                        </a:rPr>
                        <a:t>Wrong </a:t>
                      </a:r>
                      <a:r>
                        <a:rPr lang="en-US" sz="1100">
                          <a:effectLst/>
                        </a:rPr>
                        <a:t>Word</a:t>
                      </a:r>
                      <a:r>
                        <a:rPr lang="en-US" sz="1100" spc="-260">
                          <a:effectLst/>
                        </a:rPr>
                        <a:t> </a:t>
                      </a:r>
                      <a:r>
                        <a:rPr lang="en-US" sz="1100">
                          <a:effectLst/>
                        </a:rPr>
                        <a:t>Detected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a:spcBef>
                          <a:spcPts val="325"/>
                        </a:spcBef>
                        <a:spcAft>
                          <a:spcPts val="0"/>
                        </a:spcAft>
                      </a:pPr>
                      <a:r>
                        <a:rPr lang="en-US" sz="1100">
                          <a:effectLst/>
                        </a:rPr>
                        <a:t>PASS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56837135"/>
                  </a:ext>
                </a:extLst>
              </a:tr>
              <a:tr h="666861">
                <a:tc>
                  <a:txBody>
                    <a:bodyPr/>
                    <a:lstStyle/>
                    <a:p>
                      <a:pPr marL="98425">
                        <a:spcBef>
                          <a:spcPts val="385"/>
                        </a:spcBef>
                        <a:spcAft>
                          <a:spcPts val="0"/>
                        </a:spcAft>
                      </a:pPr>
                      <a:r>
                        <a:rPr lang="en-US" sz="1100">
                          <a:effectLst/>
                        </a:rPr>
                        <a:t>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spcBef>
                          <a:spcPts val="385"/>
                        </a:spcBef>
                        <a:spcAft>
                          <a:spcPts val="0"/>
                        </a:spcAft>
                      </a:pPr>
                      <a:r>
                        <a:rPr lang="en-US" sz="1100">
                          <a:effectLst/>
                        </a:rPr>
                        <a:t>Do</a:t>
                      </a:r>
                      <a:r>
                        <a:rPr lang="en-US" sz="1100" spc="30">
                          <a:effectLst/>
                        </a:rPr>
                        <a:t> </a:t>
                      </a:r>
                      <a:r>
                        <a:rPr lang="en-US" sz="1100">
                          <a:effectLst/>
                        </a:rPr>
                        <a:t>Hand</a:t>
                      </a:r>
                      <a:r>
                        <a:rPr lang="en-US" sz="1100" spc="55">
                          <a:effectLst/>
                        </a:rPr>
                        <a:t> </a:t>
                      </a:r>
                      <a:r>
                        <a:rPr lang="en-US" sz="1100">
                          <a:effectLst/>
                        </a:rPr>
                        <a:t>Signs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115570" indent="-5080">
                        <a:lnSpc>
                          <a:spcPct val="101000"/>
                        </a:lnSpc>
                        <a:spcBef>
                          <a:spcPts val="410"/>
                        </a:spcBef>
                        <a:spcAft>
                          <a:spcPts val="0"/>
                        </a:spcAft>
                      </a:pPr>
                      <a:r>
                        <a:rPr lang="en-US" sz="1100">
                          <a:effectLst/>
                        </a:rPr>
                        <a:t>AutoCorrected</a:t>
                      </a:r>
                      <a:r>
                        <a:rPr lang="en-US" sz="1100" spc="-260">
                          <a:effectLst/>
                        </a:rPr>
                        <a:t> </a:t>
                      </a:r>
                      <a:r>
                        <a:rPr lang="en-US" sz="1100" spc="-20">
                          <a:effectLst/>
                        </a:rPr>
                        <a:t>Word</a:t>
                      </a:r>
                      <a:r>
                        <a:rPr lang="en-US" sz="1100" spc="-55">
                          <a:effectLst/>
                        </a:rPr>
                        <a:t> </a:t>
                      </a:r>
                      <a:r>
                        <a:rPr lang="en-US" sz="1100" spc="-20">
                          <a:effectLst/>
                        </a:rPr>
                        <a:t>Diplayed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980" marR="82550">
                        <a:lnSpc>
                          <a:spcPct val="101000"/>
                        </a:lnSpc>
                        <a:spcBef>
                          <a:spcPts val="410"/>
                        </a:spcBef>
                        <a:spcAft>
                          <a:spcPts val="0"/>
                        </a:spcAft>
                      </a:pPr>
                      <a:r>
                        <a:rPr lang="en-US" sz="1100">
                          <a:effectLst/>
                        </a:rPr>
                        <a:t>AutoCorrect</a:t>
                      </a:r>
                      <a:r>
                        <a:rPr lang="en-US" sz="1100" spc="-260">
                          <a:effectLst/>
                        </a:rPr>
                        <a:t> </a:t>
                      </a:r>
                      <a:r>
                        <a:rPr lang="en-US" sz="1100">
                          <a:effectLst/>
                        </a:rPr>
                        <a:t>ed Word</a:t>
                      </a:r>
                      <a:r>
                        <a:rPr lang="en-US" sz="1100" spc="5">
                          <a:effectLst/>
                        </a:rPr>
                        <a:t> </a:t>
                      </a:r>
                      <a:r>
                        <a:rPr lang="en-US" sz="1100">
                          <a:effectLst/>
                        </a:rPr>
                        <a:t>Diplayed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a:spcBef>
                          <a:spcPts val="385"/>
                        </a:spcBef>
                        <a:spcAft>
                          <a:spcPts val="0"/>
                        </a:spcAft>
                      </a:pPr>
                      <a:r>
                        <a:rPr lang="en-US" sz="1100" dirty="0">
                          <a:effectLst/>
                        </a:rPr>
                        <a:t>PASS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46026326"/>
                  </a:ext>
                </a:extLst>
              </a:tr>
            </a:tbl>
          </a:graphicData>
        </a:graphic>
      </p:graphicFrame>
      <p:sp>
        <p:nvSpPr>
          <p:cNvPr id="10" name="Rectangle 1">
            <a:extLst>
              <a:ext uri="{FF2B5EF4-FFF2-40B4-BE49-F238E27FC236}">
                <a16:creationId xmlns:a16="http://schemas.microsoft.com/office/drawing/2014/main" id="{D8596CB7-16F6-9749-469C-6E46FDD9CE3E}"/>
              </a:ext>
            </a:extLst>
          </p:cNvPr>
          <p:cNvSpPr>
            <a:spLocks noChangeArrowheads="1"/>
          </p:cNvSpPr>
          <p:nvPr/>
        </p:nvSpPr>
        <p:spPr bwMode="auto">
          <a:xfrm>
            <a:off x="457199" y="153268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1pPr>
            <a:lvl2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2pPr>
            <a:lvl3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3pPr>
            <a:lvl4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4pPr>
            <a:lvl5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5pPr>
            <a:lvl6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6pPr>
            <a:lvl7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7pPr>
            <a:lvl8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8pPr>
            <a:lvl9pPr eaLnBrk="0" fontAlgn="base" hangingPunct="0">
              <a:spcBef>
                <a:spcPct val="0"/>
              </a:spcBef>
              <a:spcAft>
                <a:spcPct val="0"/>
              </a:spcAft>
              <a:tabLst>
                <a:tab pos="1020763" algn="l"/>
                <a:tab pos="1549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0763" algn="l"/>
                <a:tab pos="154940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REPORT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02</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20763" algn="l"/>
                <a:tab pos="154940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PRODUCT	: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Doing Hand Signs To Recognize The Word</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20763" algn="l"/>
                <a:tab pos="1549400" algn="l"/>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 CASE	: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 Hand Signs</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20763" algn="l"/>
                <a:tab pos="1549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452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679903"/>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06969EF9-14E1-22C0-2EAD-D8B227B2B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462485"/>
            <a:ext cx="7886700" cy="4436268"/>
          </a:xfrm>
        </p:spPr>
      </p:pic>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12-04-2023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24</a:t>
            </a:fld>
            <a:endParaRPr lang="en-IN"/>
          </a:p>
        </p:txBody>
      </p:sp>
    </p:spTree>
    <p:extLst>
      <p:ext uri="{BB962C8B-B14F-4D97-AF65-F5344CB8AC3E}">
        <p14:creationId xmlns:p14="http://schemas.microsoft.com/office/powerpoint/2010/main" val="1126523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12-04-2023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25</a:t>
            </a:fld>
            <a:endParaRPr lang="en-IN"/>
          </a:p>
        </p:txBody>
      </p:sp>
      <p:pic>
        <p:nvPicPr>
          <p:cNvPr id="7" name="Picture 6">
            <a:extLst>
              <a:ext uri="{FF2B5EF4-FFF2-40B4-BE49-F238E27FC236}">
                <a16:creationId xmlns:a16="http://schemas.microsoft.com/office/drawing/2014/main" id="{A9A4D984-361F-5CB6-2576-D8687025C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90" y="1090515"/>
            <a:ext cx="8743820" cy="4918399"/>
          </a:xfrm>
          <a:prstGeom prst="rect">
            <a:avLst/>
          </a:prstGeom>
        </p:spPr>
      </p:pic>
    </p:spTree>
    <p:extLst>
      <p:ext uri="{BB962C8B-B14F-4D97-AF65-F5344CB8AC3E}">
        <p14:creationId xmlns:p14="http://schemas.microsoft.com/office/powerpoint/2010/main" val="2479289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12-04-2023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26</a:t>
            </a:fld>
            <a:endParaRPr lang="en-IN"/>
          </a:p>
        </p:txBody>
      </p:sp>
      <p:pic>
        <p:nvPicPr>
          <p:cNvPr id="6" name="Picture 5">
            <a:extLst>
              <a:ext uri="{FF2B5EF4-FFF2-40B4-BE49-F238E27FC236}">
                <a16:creationId xmlns:a16="http://schemas.microsoft.com/office/drawing/2014/main" id="{B648E7E9-6770-4EE0-64B3-8C1471D5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80" y="1207731"/>
            <a:ext cx="7897845" cy="4442538"/>
          </a:xfrm>
          <a:prstGeom prst="rect">
            <a:avLst/>
          </a:prstGeom>
        </p:spPr>
      </p:pic>
    </p:spTree>
    <p:extLst>
      <p:ext uri="{BB962C8B-B14F-4D97-AF65-F5344CB8AC3E}">
        <p14:creationId xmlns:p14="http://schemas.microsoft.com/office/powerpoint/2010/main" val="3587069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12-04-2023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27</a:t>
            </a:fld>
            <a:endParaRPr lang="en-IN"/>
          </a:p>
        </p:txBody>
      </p:sp>
      <p:pic>
        <p:nvPicPr>
          <p:cNvPr id="7" name="Picture 6">
            <a:extLst>
              <a:ext uri="{FF2B5EF4-FFF2-40B4-BE49-F238E27FC236}">
                <a16:creationId xmlns:a16="http://schemas.microsoft.com/office/drawing/2014/main" id="{06620339-3202-8E13-7A4D-4A78B4B81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4" y="1072437"/>
            <a:ext cx="8378891" cy="4713126"/>
          </a:xfrm>
          <a:prstGeom prst="rect">
            <a:avLst/>
          </a:prstGeom>
        </p:spPr>
      </p:pic>
    </p:spTree>
    <p:extLst>
      <p:ext uri="{BB962C8B-B14F-4D97-AF65-F5344CB8AC3E}">
        <p14:creationId xmlns:p14="http://schemas.microsoft.com/office/powerpoint/2010/main" val="201808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86596"/>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E9C2119-B083-0804-8E73-006FCF8D4519}"/>
              </a:ext>
            </a:extLst>
          </p:cNvPr>
          <p:cNvSpPr>
            <a:spLocks noGrp="1"/>
          </p:cNvSpPr>
          <p:nvPr>
            <p:ph idx="1"/>
          </p:nvPr>
        </p:nvSpPr>
        <p:spPr>
          <a:xfrm>
            <a:off x="628650" y="1371600"/>
            <a:ext cx="7886700" cy="4805363"/>
          </a:xfrm>
        </p:spPr>
        <p:txBody>
          <a:bodyPr>
            <a:normAutofit fontScale="55000" lnSpcReduction="20000"/>
          </a:bodyPr>
          <a:lstStyle/>
          <a:p>
            <a:pPr algn="just">
              <a:lnSpc>
                <a:spcPct val="150000"/>
              </a:lnSpc>
            </a:pPr>
            <a:r>
              <a:rPr lang="en-US" dirty="0"/>
              <a:t>Nowadays, applications need several kinds of images as sources of information for elucidation and analysis. Several features are to be extracted so as to perform various applications.</a:t>
            </a:r>
          </a:p>
          <a:p>
            <a:pPr algn="just">
              <a:lnSpc>
                <a:spcPct val="150000"/>
              </a:lnSpc>
            </a:pPr>
            <a:r>
              <a:rPr lang="en-US" dirty="0"/>
              <a:t> When an image is transformed from one form to another such as digitizing, scanning, and communicating, storing, etc. degradation occurs. </a:t>
            </a:r>
          </a:p>
          <a:p>
            <a:pPr algn="just">
              <a:lnSpc>
                <a:spcPct val="150000"/>
              </a:lnSpc>
            </a:pPr>
            <a:r>
              <a:rPr lang="en-US" dirty="0"/>
              <a:t>Therefore , the output image has to undertake a process called image enhancement, which contains of a group of methods that seek to develop the visual presence of an image. </a:t>
            </a:r>
          </a:p>
          <a:p>
            <a:pPr algn="just">
              <a:lnSpc>
                <a:spcPct val="150000"/>
              </a:lnSpc>
            </a:pPr>
            <a:r>
              <a:rPr lang="en-US" dirty="0"/>
              <a:t>Image enhancement is fundamentally enlightening the interpretability or awareness of information in images for human listeners and providing better input for other automatic image processing systems. </a:t>
            </a:r>
          </a:p>
          <a:p>
            <a:pPr algn="just">
              <a:lnSpc>
                <a:spcPct val="150000"/>
              </a:lnSpc>
            </a:pPr>
            <a:r>
              <a:rPr lang="en-US" dirty="0"/>
              <a:t>Image then undergoes feature extraction using various methods to make the image more readable by the </a:t>
            </a:r>
            <a:r>
              <a:rPr lang="en-US" dirty="0" err="1"/>
              <a:t>computer.Sign</a:t>
            </a:r>
            <a:r>
              <a:rPr lang="en-US" dirty="0"/>
              <a:t> language recognition system is a powerful tool to prepare an expert knowledge, edge detect and the combination of inaccurate information from different sources . The intend of convolution neural network is to get the appropriate classification</a:t>
            </a:r>
            <a:endParaRPr lang="en-IN" dirty="0"/>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fld id="{81F865BB-D69F-48AF-829D-597573FD9C58}" type="datetime1">
              <a:rPr lang="en-IN" smtClean="0"/>
              <a:t>12-04-2023</a:t>
            </a:fld>
            <a:endParaRPr lang="en-IN"/>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28</a:t>
            </a:fld>
            <a:endParaRPr lang="en-IN"/>
          </a:p>
        </p:txBody>
      </p:sp>
    </p:spTree>
    <p:extLst>
      <p:ext uri="{BB962C8B-B14F-4D97-AF65-F5344CB8AC3E}">
        <p14:creationId xmlns:p14="http://schemas.microsoft.com/office/powerpoint/2010/main" val="741939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86596"/>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Future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E9C2119-B083-0804-8E73-006FCF8D4519}"/>
              </a:ext>
            </a:extLst>
          </p:cNvPr>
          <p:cNvSpPr>
            <a:spLocks noGrp="1"/>
          </p:cNvSpPr>
          <p:nvPr>
            <p:ph idx="1"/>
          </p:nvPr>
        </p:nvSpPr>
        <p:spPr>
          <a:xfrm>
            <a:off x="628650" y="1371600"/>
            <a:ext cx="7886700" cy="4805363"/>
          </a:xfrm>
        </p:spPr>
        <p:txBody>
          <a:bodyPr>
            <a:normAutofit/>
          </a:bodyPr>
          <a:lstStyle/>
          <a:p>
            <a:pPr>
              <a:lnSpc>
                <a:spcPct val="150000"/>
              </a:lnSpc>
            </a:pPr>
            <a:r>
              <a:rPr lang="en-US" sz="1400" dirty="0">
                <a:effectLst/>
                <a:latin typeface="Times New Roman" panose="02020603050405020304" pitchFamily="18" charset="0"/>
                <a:cs typeface="Times New Roman" panose="02020603050405020304" pitchFamily="18" charset="0"/>
              </a:rPr>
              <a:t>The proposed sign language recognition system used to recognize sign language letters can be further</a:t>
            </a:r>
            <a:br>
              <a:rPr lang="en-US" sz="1400" dirty="0">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extended to recognize gestures facial expressions.</a:t>
            </a:r>
          </a:p>
          <a:p>
            <a:pPr>
              <a:lnSpc>
                <a:spcPct val="150000"/>
              </a:lnSpc>
            </a:pPr>
            <a:r>
              <a:rPr lang="en-US" sz="1400" dirty="0">
                <a:effectLst/>
                <a:latin typeface="Times New Roman" panose="02020603050405020304" pitchFamily="18" charset="0"/>
                <a:cs typeface="Times New Roman" panose="02020603050405020304" pitchFamily="18" charset="0"/>
              </a:rPr>
              <a:t>Instead of displaying letter labels it will be more appropriate to display sentences as more appropriate translation of language.</a:t>
            </a:r>
          </a:p>
          <a:p>
            <a:pPr>
              <a:lnSpc>
                <a:spcPct val="150000"/>
              </a:lnSpc>
            </a:pPr>
            <a:r>
              <a:rPr lang="en-US" sz="1400" dirty="0">
                <a:effectLst/>
                <a:latin typeface="Times New Roman" panose="02020603050405020304" pitchFamily="18" charset="0"/>
                <a:cs typeface="Times New Roman" panose="02020603050405020304" pitchFamily="18" charset="0"/>
              </a:rPr>
              <a:t>This also increases </a:t>
            </a:r>
            <a:r>
              <a:rPr lang="en-US" sz="1400" dirty="0" err="1">
                <a:effectLst/>
                <a:latin typeface="Times New Roman" panose="02020603050405020304" pitchFamily="18" charset="0"/>
                <a:cs typeface="Times New Roman" panose="02020603050405020304" pitchFamily="18" charset="0"/>
              </a:rPr>
              <a:t>readability.The</a:t>
            </a:r>
            <a:r>
              <a:rPr lang="en-US" sz="1400" dirty="0">
                <a:effectLst/>
                <a:latin typeface="Times New Roman" panose="02020603050405020304" pitchFamily="18" charset="0"/>
                <a:cs typeface="Times New Roman" panose="02020603050405020304" pitchFamily="18" charset="0"/>
              </a:rPr>
              <a:t> scope of different sign languages can be increased. </a:t>
            </a:r>
          </a:p>
          <a:p>
            <a:pPr>
              <a:lnSpc>
                <a:spcPct val="150000"/>
              </a:lnSpc>
            </a:pPr>
            <a:r>
              <a:rPr lang="en-US" sz="1400" dirty="0">
                <a:effectLst/>
                <a:latin typeface="Times New Roman" panose="02020603050405020304" pitchFamily="18" charset="0"/>
                <a:cs typeface="Times New Roman" panose="02020603050405020304" pitchFamily="18" charset="0"/>
              </a:rPr>
              <a:t>More training data can be added to detect the letter with more accuracy. This project can further be extended to convert the signs to speech.</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fld id="{81F865BB-D69F-48AF-829D-597573FD9C58}" type="datetime1">
              <a:rPr lang="en-IN" smtClean="0"/>
              <a:t>12-04-2023</a:t>
            </a:fld>
            <a:endParaRPr lang="en-IN"/>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29</a:t>
            </a:fld>
            <a:endParaRPr lang="en-IN"/>
          </a:p>
        </p:txBody>
      </p:sp>
    </p:spTree>
    <p:extLst>
      <p:ext uri="{BB962C8B-B14F-4D97-AF65-F5344CB8AC3E}">
        <p14:creationId xmlns:p14="http://schemas.microsoft.com/office/powerpoint/2010/main" val="334325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6DC1815-ED19-155A-BA13-F3D3A02E893C}"/>
              </a:ext>
            </a:extLst>
          </p:cNvPr>
          <p:cNvSpPr>
            <a:spLocks noGrp="1"/>
          </p:cNvSpPr>
          <p:nvPr>
            <p:ph idx="1"/>
          </p:nvPr>
        </p:nvSpPr>
        <p:spPr/>
        <p:txBody>
          <a:bodyPr>
            <a:normAutofit/>
          </a:bodyPr>
          <a:lstStyle/>
          <a:p>
            <a:pPr algn="just">
              <a:lnSpc>
                <a:spcPct val="150000"/>
              </a:lnSpc>
            </a:pPr>
            <a:r>
              <a:rPr lang="en-US" sz="1400" dirty="0">
                <a:effectLst/>
                <a:latin typeface="Times New Roman" panose="02020603050405020304" pitchFamily="18" charset="0"/>
                <a:cs typeface="Times New Roman" panose="02020603050405020304" pitchFamily="18" charset="0"/>
              </a:rPr>
              <a:t>This work attempts to provide a visual solution for the sign language recognition problem in the regional Indian language, where different sets of alphabets exist for each. </a:t>
            </a:r>
          </a:p>
          <a:p>
            <a:pPr algn="just">
              <a:lnSpc>
                <a:spcPct val="150000"/>
              </a:lnSpc>
            </a:pPr>
            <a:r>
              <a:rPr lang="en-US" sz="1400" dirty="0">
                <a:effectLst/>
                <a:latin typeface="Times New Roman" panose="02020603050405020304" pitchFamily="18" charset="0"/>
                <a:cs typeface="Times New Roman" panose="02020603050405020304" pitchFamily="18" charset="0"/>
              </a:rPr>
              <a:t>A state-of-the-art methodology has been adapted to implement the solution using advanced tools like </a:t>
            </a:r>
            <a:r>
              <a:rPr lang="en-US" sz="1400" dirty="0" err="1">
                <a:effectLst/>
                <a:latin typeface="Times New Roman" panose="02020603050405020304" pitchFamily="18" charset="0"/>
                <a:cs typeface="Times New Roman" panose="02020603050405020304" pitchFamily="18" charset="0"/>
              </a:rPr>
              <a:t>MediaPipe</a:t>
            </a:r>
            <a:r>
              <a:rPr lang="en-US" sz="1400" dirty="0">
                <a:effectLst/>
                <a:latin typeface="Times New Roman" panose="02020603050405020304" pitchFamily="18" charset="0"/>
                <a:cs typeface="Times New Roman" panose="02020603050405020304" pitchFamily="18" charset="0"/>
              </a:rPr>
              <a:t>. </a:t>
            </a:r>
          </a:p>
          <a:p>
            <a:pPr algn="just">
              <a:lnSpc>
                <a:spcPct val="150000"/>
              </a:lnSpc>
            </a:pPr>
            <a:r>
              <a:rPr lang="en-US" sz="1400" dirty="0">
                <a:effectLst/>
                <a:latin typeface="Times New Roman" panose="02020603050405020304" pitchFamily="18" charset="0"/>
                <a:cs typeface="Times New Roman" panose="02020603050405020304" pitchFamily="18" charset="0"/>
              </a:rPr>
              <a:t>Both real-time and static gestures have been tried to be recognized by training a self-generated 2D image dataset to a Neural Network.</a:t>
            </a:r>
            <a:endParaRPr lang="en-IN" sz="1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82B3EE2-24C4-940E-3786-D25689664F2D}"/>
              </a:ext>
            </a:extLst>
          </p:cNvPr>
          <p:cNvSpPr>
            <a:spLocks noGrp="1"/>
          </p:cNvSpPr>
          <p:nvPr>
            <p:ph type="dt" sz="half" idx="10"/>
          </p:nvPr>
        </p:nvSpPr>
        <p:spPr/>
        <p:txBody>
          <a:bodyPr/>
          <a:lstStyle/>
          <a:p>
            <a:fld id="{368C5B53-8BED-48C0-8230-40B62B9F94F5}" type="datetime1">
              <a:rPr lang="en-IN" smtClean="0"/>
              <a:t>12-04-2023</a:t>
            </a:fld>
            <a:endParaRPr lang="en-IN"/>
          </a:p>
        </p:txBody>
      </p:sp>
      <p:sp>
        <p:nvSpPr>
          <p:cNvPr id="4" name="Slide Number Placeholder 3">
            <a:extLst>
              <a:ext uri="{FF2B5EF4-FFF2-40B4-BE49-F238E27FC236}">
                <a16:creationId xmlns:a16="http://schemas.microsoft.com/office/drawing/2014/main"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Tree>
    <p:extLst>
      <p:ext uri="{BB962C8B-B14F-4D97-AF65-F5344CB8AC3E}">
        <p14:creationId xmlns:p14="http://schemas.microsoft.com/office/powerpoint/2010/main" val="4003226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707894"/>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F86E2DA-8C92-6B74-C9A4-F24F7A8EF4C5}"/>
              </a:ext>
            </a:extLst>
          </p:cNvPr>
          <p:cNvSpPr>
            <a:spLocks noGrp="1"/>
          </p:cNvSpPr>
          <p:nvPr>
            <p:ph idx="1"/>
          </p:nvPr>
        </p:nvSpPr>
        <p:spPr>
          <a:xfrm>
            <a:off x="628650" y="1380931"/>
            <a:ext cx="7886700" cy="4796032"/>
          </a:xfrm>
        </p:spPr>
        <p:txBody>
          <a:bodyPr>
            <a:normAutofit lnSpcReduction="10000"/>
          </a:bodyPr>
          <a:lstStyle/>
          <a:p>
            <a:pPr marL="0" indent="0">
              <a:lnSpc>
                <a:spcPct val="150000"/>
              </a:lnSpc>
              <a:buNone/>
            </a:pPr>
            <a:r>
              <a:rPr lang="en-IN" sz="1400" dirty="0">
                <a:latin typeface="Times New Roman" panose="02020603050405020304" pitchFamily="18" charset="0"/>
                <a:cs typeface="Times New Roman" panose="02020603050405020304" pitchFamily="18" charset="0"/>
              </a:rPr>
              <a:t>[1] </a:t>
            </a:r>
            <a:r>
              <a:rPr lang="en-US" sz="1400" dirty="0">
                <a:effectLst/>
                <a:latin typeface="Times New Roman" panose="02020603050405020304" pitchFamily="18" charset="0"/>
                <a:cs typeface="Times New Roman" panose="02020603050405020304" pitchFamily="18" charset="0"/>
              </a:rPr>
              <a:t>A. K. Sahoo. (2021) "Indian sign language recognition using machine learning techniques," in Macromolecular Symposia.</a:t>
            </a:r>
          </a:p>
          <a:p>
            <a:pPr marL="0" indent="0">
              <a:lnSpc>
                <a:spcPct val="150000"/>
              </a:lnSpc>
              <a:buNone/>
            </a:pPr>
            <a:r>
              <a:rPr lang="en-US" sz="1400" dirty="0">
                <a:latin typeface="Times New Roman" panose="02020603050405020304" pitchFamily="18" charset="0"/>
                <a:cs typeface="Times New Roman" panose="02020603050405020304" pitchFamily="18" charset="0"/>
              </a:rPr>
              <a:t>[2] </a:t>
            </a:r>
            <a:r>
              <a:rPr lang="en-IN" sz="1400" dirty="0">
                <a:effectLst/>
                <a:latin typeface="Times New Roman" panose="02020603050405020304" pitchFamily="18" charset="0"/>
                <a:cs typeface="Times New Roman" panose="02020603050405020304" pitchFamily="18" charset="0"/>
              </a:rPr>
              <a:t>A. Halder and A. </a:t>
            </a:r>
            <a:r>
              <a:rPr lang="en-IN" sz="1400" dirty="0" err="1">
                <a:effectLst/>
                <a:latin typeface="Times New Roman" panose="02020603050405020304" pitchFamily="18" charset="0"/>
                <a:cs typeface="Times New Roman" panose="02020603050405020304" pitchFamily="18" charset="0"/>
              </a:rPr>
              <a:t>Tayad</a:t>
            </a:r>
            <a:r>
              <a:rPr lang="en-IN" sz="1400" dirty="0">
                <a:effectLst/>
                <a:latin typeface="Times New Roman" panose="02020603050405020304" pitchFamily="18" charset="0"/>
                <a:cs typeface="Times New Roman" panose="02020603050405020304" pitchFamily="18" charset="0"/>
              </a:rPr>
              <a:t>. (2021) "Real-time vernacular sign language recognition using </a:t>
            </a:r>
            <a:r>
              <a:rPr lang="en-IN" sz="1400" dirty="0" err="1">
                <a:effectLst/>
                <a:latin typeface="Times New Roman" panose="02020603050405020304" pitchFamily="18" charset="0"/>
                <a:cs typeface="Times New Roman" panose="02020603050405020304" pitchFamily="18" charset="0"/>
              </a:rPr>
              <a:t>mediapipe</a:t>
            </a:r>
            <a:r>
              <a:rPr lang="en-IN" sz="1400" dirty="0">
                <a:effectLst/>
                <a:latin typeface="Times New Roman" panose="02020603050405020304" pitchFamily="18" charset="0"/>
                <a:cs typeface="Times New Roman" panose="02020603050405020304" pitchFamily="18" charset="0"/>
              </a:rPr>
              <a:t> and machine learning,“ Journal homepage: www. </a:t>
            </a:r>
            <a:r>
              <a:rPr lang="en-IN" sz="1400" dirty="0" err="1">
                <a:effectLst/>
                <a:latin typeface="Times New Roman" panose="02020603050405020304" pitchFamily="18" charset="0"/>
                <a:cs typeface="Times New Roman" panose="02020603050405020304" pitchFamily="18" charset="0"/>
              </a:rPr>
              <a:t>ijrpr</a:t>
            </a:r>
            <a:r>
              <a:rPr lang="en-IN" sz="1400" dirty="0">
                <a:effectLst/>
                <a:latin typeface="Times New Roman" panose="02020603050405020304" pitchFamily="18" charset="0"/>
                <a:cs typeface="Times New Roman" panose="02020603050405020304" pitchFamily="18" charset="0"/>
              </a:rPr>
              <a:t>. com ISSN, vol. 2582, p. 7421.</a:t>
            </a:r>
          </a:p>
          <a:p>
            <a:pPr marL="0" indent="0">
              <a:lnSpc>
                <a:spcPct val="150000"/>
              </a:lnSpc>
              <a:buNone/>
            </a:pPr>
            <a:r>
              <a:rPr lang="en-IN" sz="1400" dirty="0">
                <a:latin typeface="Times New Roman" panose="02020603050405020304" pitchFamily="18" charset="0"/>
                <a:cs typeface="Times New Roman" panose="02020603050405020304" pitchFamily="18" charset="0"/>
              </a:rPr>
              <a:t>[3] </a:t>
            </a:r>
            <a:r>
              <a:rPr lang="en-IN" sz="1400" dirty="0">
                <a:effectLst/>
                <a:latin typeface="Times New Roman" panose="02020603050405020304" pitchFamily="18" charset="0"/>
              </a:rPr>
              <a:t>D. A. Kumar, A. S. C. S. Sastry, P. V. V. Kishore and E. K. Kumar. (2022) "3D sign language recognition using </a:t>
            </a:r>
            <a:r>
              <a:rPr lang="en-IN" sz="1400" dirty="0" err="1">
                <a:effectLst/>
                <a:latin typeface="Times New Roman" panose="02020603050405020304" pitchFamily="18" charset="0"/>
              </a:rPr>
              <a:t>spatio</a:t>
            </a:r>
            <a:r>
              <a:rPr lang="en-IN" sz="1400" dirty="0">
                <a:effectLst/>
                <a:latin typeface="Times New Roman" panose="02020603050405020304" pitchFamily="18" charset="0"/>
              </a:rPr>
              <a:t> temporal graph kernels," Journal of King Saud University-Computer and Information Sciences.</a:t>
            </a:r>
          </a:p>
          <a:p>
            <a:pPr marL="0" indent="0">
              <a:lnSpc>
                <a:spcPct val="150000"/>
              </a:lnSpc>
              <a:buNone/>
            </a:pPr>
            <a:r>
              <a:rPr lang="en-IN" sz="1400" dirty="0">
                <a:latin typeface="Times New Roman" panose="02020603050405020304" pitchFamily="18" charset="0"/>
                <a:cs typeface="Times New Roman" panose="02020603050405020304" pitchFamily="18" charset="0"/>
              </a:rPr>
              <a:t>[4] </a:t>
            </a:r>
            <a:r>
              <a:rPr lang="en-IN" sz="1400" dirty="0">
                <a:effectLst/>
                <a:latin typeface="Times New Roman" panose="02020603050405020304" pitchFamily="18" charset="0"/>
              </a:rPr>
              <a:t>Wang, Y.; Fang, Z.; Hong, H.; Peng, L. Flood susceptibility mapping using convolutional neural network frameworks. J. </a:t>
            </a:r>
            <a:r>
              <a:rPr lang="en-IN" sz="1400" dirty="0" err="1">
                <a:effectLst/>
                <a:latin typeface="Times New Roman" panose="02020603050405020304" pitchFamily="18" charset="0"/>
              </a:rPr>
              <a:t>Hydrol</a:t>
            </a:r>
            <a:r>
              <a:rPr lang="en-IN" sz="1400" dirty="0">
                <a:effectLst/>
                <a:latin typeface="Times New Roman" panose="02020603050405020304" pitchFamily="18" charset="0"/>
              </a:rPr>
              <a:t>. 2020, 582, 124482. [Google Scholar]</a:t>
            </a:r>
          </a:p>
          <a:p>
            <a:pPr marL="0" indent="0">
              <a:lnSpc>
                <a:spcPct val="150000"/>
              </a:lnSpc>
              <a:buNone/>
            </a:pPr>
            <a:r>
              <a:rPr lang="en-IN" sz="1400" dirty="0">
                <a:latin typeface="Times New Roman" panose="02020603050405020304" pitchFamily="18" charset="0"/>
                <a:cs typeface="Times New Roman" panose="02020603050405020304" pitchFamily="18" charset="0"/>
              </a:rPr>
              <a:t>[5]  </a:t>
            </a:r>
            <a:r>
              <a:rPr lang="en-IN" sz="1400" dirty="0">
                <a:effectLst/>
                <a:latin typeface="Times New Roman" panose="02020603050405020304" pitchFamily="18" charset="0"/>
              </a:rPr>
              <a:t>A. Das, S. Gawde, K. </a:t>
            </a:r>
            <a:r>
              <a:rPr lang="en-IN" sz="1400" dirty="0" err="1">
                <a:effectLst/>
                <a:latin typeface="Times New Roman" panose="02020603050405020304" pitchFamily="18" charset="0"/>
              </a:rPr>
              <a:t>Suratwala</a:t>
            </a:r>
            <a:r>
              <a:rPr lang="en-IN" sz="1400" dirty="0">
                <a:effectLst/>
                <a:latin typeface="Times New Roman" panose="02020603050405020304" pitchFamily="18" charset="0"/>
              </a:rPr>
              <a:t> and D. </a:t>
            </a:r>
            <a:r>
              <a:rPr lang="en-IN" sz="1400" dirty="0" err="1">
                <a:effectLst/>
                <a:latin typeface="Times New Roman" panose="02020603050405020304" pitchFamily="18" charset="0"/>
              </a:rPr>
              <a:t>Kalbande</a:t>
            </a:r>
            <a:r>
              <a:rPr lang="en-IN" sz="1400" dirty="0">
                <a:effectLst/>
                <a:latin typeface="Times New Roman" panose="02020603050405020304" pitchFamily="18" charset="0"/>
              </a:rPr>
              <a:t>. (2018) "Sign language recognition using deep learning on custom processed static gesture images," in International Conference on Smart City and Emerging Technology (ICSCET).</a:t>
            </a:r>
          </a:p>
          <a:p>
            <a:pPr marL="0" indent="0">
              <a:lnSpc>
                <a:spcPct val="150000"/>
              </a:lnSpc>
              <a:buNone/>
            </a:pPr>
            <a:r>
              <a:rPr lang="en-IN" sz="1400" dirty="0">
                <a:latin typeface="Times New Roman" panose="02020603050405020304" pitchFamily="18" charset="0"/>
                <a:cs typeface="Times New Roman" panose="02020603050405020304" pitchFamily="18" charset="0"/>
              </a:rPr>
              <a:t>[6] </a:t>
            </a:r>
            <a:r>
              <a:rPr lang="en-US" sz="1400" dirty="0">
                <a:effectLst/>
                <a:latin typeface="Times New Roman" panose="02020603050405020304" pitchFamily="18" charset="0"/>
              </a:rPr>
              <a:t>N. M. </a:t>
            </a:r>
            <a:r>
              <a:rPr lang="en-US" sz="1400" dirty="0" err="1">
                <a:effectLst/>
                <a:latin typeface="Times New Roman" panose="02020603050405020304" pitchFamily="18" charset="0"/>
              </a:rPr>
              <a:t>Kakoty</a:t>
            </a:r>
            <a:r>
              <a:rPr lang="en-US" sz="1400" dirty="0">
                <a:effectLst/>
                <a:latin typeface="Times New Roman" panose="02020603050405020304" pitchFamily="18" charset="0"/>
              </a:rPr>
              <a:t> and M. D. Sharma. (2018) "Recognition of sign language alphabets and numbers based on hand kinematics using a data glove," Procedia Computer Science, vol. 133, p. 55–62.</a:t>
            </a:r>
            <a:endParaRPr lang="en-IN" sz="14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fld id="{6FB2D540-A2B5-48C3-A171-B58E7CA907A4}" type="datetime1">
              <a:rPr lang="en-IN" smtClean="0"/>
              <a:t>12-04-2023</a:t>
            </a:fld>
            <a:endParaRPr lang="en-IN"/>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30</a:t>
            </a:fld>
            <a:endParaRPr lang="en-IN"/>
          </a:p>
        </p:txBody>
      </p:sp>
    </p:spTree>
    <p:extLst>
      <p:ext uri="{BB962C8B-B14F-4D97-AF65-F5344CB8AC3E}">
        <p14:creationId xmlns:p14="http://schemas.microsoft.com/office/powerpoint/2010/main" val="355445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873583794"/>
              </p:ext>
            </p:extLst>
          </p:nvPr>
        </p:nvGraphicFramePr>
        <p:xfrm>
          <a:off x="628650" y="1825625"/>
          <a:ext cx="7886700" cy="42976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255898">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255898">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A. K. Sahoo</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Indian sign language recognition using machine learning techniques</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Times New Roman" panose="02020603050405020304" pitchFamily="18" charset="0"/>
                          <a:ea typeface="+mn-ea"/>
                          <a:cs typeface="Times New Roman" panose="02020603050405020304" pitchFamily="18" charset="0"/>
                        </a:rPr>
                        <a:t>This research focused on the static hand gestures in Indian sign language for the numeric values (0-9). A digital RGB sensor was used to capture the images of the signs to build the dataset. The dataset contained 5000 total images, with 500 images for each digit from 0 to 9. Two classifiers were used based on the supervised learning technique to train the model: Naïve Bayes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kNearest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NeighborK</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-Nearest Neighbor technique slightly performed better than the Naïve Bayes classifier in this research as the average accuracy rates of k-NN and Naïve Bayes were 98.36% and 97.79%, respectively</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440992879"/>
              </p:ext>
            </p:extLst>
          </p:nvPr>
        </p:nvGraphicFramePr>
        <p:xfrm>
          <a:off x="628650" y="1825625"/>
          <a:ext cx="7886700" cy="30175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255898">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255898">
                <a:tc>
                  <a:txBody>
                    <a:bodyPr/>
                    <a:lstStyle/>
                    <a:p>
                      <a:pPr algn="ctr"/>
                      <a:r>
                        <a:rPr lang="en-US" sz="1400" kern="1200" dirty="0">
                          <a:solidFill>
                            <a:schemeClr val="dk1"/>
                          </a:solidFill>
                          <a:effectLst/>
                          <a:latin typeface="+mn-lt"/>
                          <a:ea typeface="+mn-ea"/>
                          <a:cs typeface="+mn-cs"/>
                        </a:rPr>
                        <a:t>A. Halder and A. </a:t>
                      </a:r>
                      <a:r>
                        <a:rPr lang="en-US" sz="1400" kern="1200" dirty="0" err="1">
                          <a:solidFill>
                            <a:schemeClr val="dk1"/>
                          </a:solidFill>
                          <a:effectLst/>
                          <a:latin typeface="+mn-lt"/>
                          <a:ea typeface="+mn-ea"/>
                          <a:cs typeface="+mn-cs"/>
                        </a:rPr>
                        <a:t>Tayad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Real-time vernacular sign language recognition using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mediapipe</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and machine learning</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Times New Roman" panose="02020603050405020304" pitchFamily="18" charset="0"/>
                          <a:ea typeface="+mn-ea"/>
                          <a:cs typeface="Times New Roman" panose="02020603050405020304" pitchFamily="18" charset="0"/>
                        </a:rPr>
                        <a:t>7421 used the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MediaPipe</a:t>
                      </a:r>
                      <a:br>
                        <a:rPr lang="en-US" sz="1400" dirty="0">
                          <a:latin typeface="Times New Roman" panose="02020603050405020304" pitchFamily="18" charset="0"/>
                          <a:cs typeface="Times New Roman" panose="02020603050405020304" pitchFamily="18" charset="0"/>
                        </a:rPr>
                      </a:br>
                      <a:r>
                        <a:rPr lang="en-US" sz="1400" kern="1200" dirty="0">
                          <a:solidFill>
                            <a:schemeClr val="dk1"/>
                          </a:solidFill>
                          <a:effectLst/>
                          <a:latin typeface="Times New Roman" panose="02020603050405020304" pitchFamily="18" charset="0"/>
                          <a:ea typeface="+mn-ea"/>
                          <a:cs typeface="Times New Roman" panose="02020603050405020304" pitchFamily="18" charset="0"/>
                        </a:rPr>
                        <a:t>framework to get multi-hand landmarks and used Support Vector Machine (SVM) for Real-time</a:t>
                      </a:r>
                    </a:p>
                    <a:p>
                      <a:pPr algn="just"/>
                      <a:r>
                        <a:rPr lang="en-US" sz="1400" kern="1200" dirty="0">
                          <a:solidFill>
                            <a:schemeClr val="dk1"/>
                          </a:solidFill>
                          <a:effectLst/>
                          <a:latin typeface="Times New Roman" panose="02020603050405020304" pitchFamily="18" charset="0"/>
                          <a:ea typeface="+mn-ea"/>
                          <a:cs typeface="Times New Roman" panose="02020603050405020304" pitchFamily="18" charset="0"/>
                        </a:rPr>
                        <a:t>Detection of hand signs. The average accuracy achieved was about 99%.Work adopts the hand landmarks detection approach at the core of the complete model. Using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MediaPipe’s</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hand tracking model, 21 hand landmarks in each image containing hand signs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spTree>
    <p:extLst>
      <p:ext uri="{BB962C8B-B14F-4D97-AF65-F5344CB8AC3E}">
        <p14:creationId xmlns:p14="http://schemas.microsoft.com/office/powerpoint/2010/main" val="161215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2777797025"/>
              </p:ext>
            </p:extLst>
          </p:nvPr>
        </p:nvGraphicFramePr>
        <p:xfrm>
          <a:off x="628650" y="1825624"/>
          <a:ext cx="7886700" cy="283968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946561">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1893120">
                <a:tc>
                  <a:txBody>
                    <a:bodyPr/>
                    <a:lstStyle/>
                    <a:p>
                      <a:pPr algn="l"/>
                      <a:r>
                        <a:rPr lang="en-US" sz="1400" kern="1200" dirty="0">
                          <a:solidFill>
                            <a:schemeClr val="dk1"/>
                          </a:solidFill>
                          <a:effectLst/>
                          <a:latin typeface="Times New Roman" panose="02020603050405020304" pitchFamily="18" charset="0"/>
                          <a:ea typeface="+mn-ea"/>
                          <a:cs typeface="Times New Roman" panose="02020603050405020304" pitchFamily="18" charset="0"/>
                        </a:rPr>
                        <a:t>D. A. Kumar, A. S. C. S. Sastry, P. V. V. Kishore and E. K. Kumar</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kern="1200" dirty="0">
                          <a:solidFill>
                            <a:schemeClr val="dk1"/>
                          </a:solidFill>
                          <a:effectLst/>
                          <a:latin typeface="Times New Roman" panose="02020603050405020304" pitchFamily="18" charset="0"/>
                          <a:ea typeface="+mn-ea"/>
                          <a:cs typeface="Times New Roman" panose="02020603050405020304" pitchFamily="18" charset="0"/>
                        </a:rPr>
                        <a:t>3D sign language recognition using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spatio</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temporal graph kernels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kern="1200" dirty="0">
                          <a:solidFill>
                            <a:schemeClr val="dk1"/>
                          </a:solidFill>
                          <a:effectLst/>
                          <a:latin typeface="Times New Roman" panose="02020603050405020304" pitchFamily="18" charset="0"/>
                          <a:ea typeface="+mn-ea"/>
                          <a:cs typeface="Times New Roman" panose="02020603050405020304" pitchFamily="18" charset="0"/>
                        </a:rPr>
                        <a:t>Journal of King Saud University-Computer and Information Sciences.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spTree>
    <p:extLst>
      <p:ext uri="{BB962C8B-B14F-4D97-AF65-F5344CB8AC3E}">
        <p14:creationId xmlns:p14="http://schemas.microsoft.com/office/powerpoint/2010/main" val="317372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200414102"/>
              </p:ext>
            </p:extLst>
          </p:nvPr>
        </p:nvGraphicFramePr>
        <p:xfrm>
          <a:off x="628650" y="1825624"/>
          <a:ext cx="7886700" cy="269039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896797">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1793594">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Wang, Y.; Fang, Z.; Hong, H.; Peng, L.</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Flood susceptibility</a:t>
                      </a:r>
                      <a:br>
                        <a:rPr lang="en-US" sz="1400" dirty="0">
                          <a:latin typeface="Times New Roman" panose="02020603050405020304" pitchFamily="18" charset="0"/>
                          <a:cs typeface="Times New Roman" panose="02020603050405020304" pitchFamily="18" charset="0"/>
                        </a:rPr>
                      </a:br>
                      <a:r>
                        <a:rPr lang="en-US" sz="1400" kern="1200" dirty="0">
                          <a:solidFill>
                            <a:schemeClr val="dk1"/>
                          </a:solidFill>
                          <a:effectLst/>
                          <a:latin typeface="Times New Roman" panose="02020603050405020304" pitchFamily="18" charset="0"/>
                          <a:ea typeface="+mn-ea"/>
                          <a:cs typeface="Times New Roman" panose="02020603050405020304" pitchFamily="18" charset="0"/>
                        </a:rPr>
                        <a:t>mapping using convolutional neural network frameworks.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nl-NL" sz="1400" kern="1200" dirty="0">
                          <a:solidFill>
                            <a:schemeClr val="dk1"/>
                          </a:solidFill>
                          <a:effectLst/>
                          <a:latin typeface="Times New Roman" panose="02020603050405020304" pitchFamily="18" charset="0"/>
                          <a:ea typeface="+mn-ea"/>
                          <a:cs typeface="Times New Roman" panose="02020603050405020304" pitchFamily="18" charset="0"/>
                        </a:rPr>
                        <a:t>J. Hydrol. 2020, 582, 124482.</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7</a:t>
            </a:fld>
            <a:endParaRPr lang="en-IN"/>
          </a:p>
        </p:txBody>
      </p:sp>
    </p:spTree>
    <p:extLst>
      <p:ext uri="{BB962C8B-B14F-4D97-AF65-F5344CB8AC3E}">
        <p14:creationId xmlns:p14="http://schemas.microsoft.com/office/powerpoint/2010/main" val="134479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2857847964"/>
              </p:ext>
            </p:extLst>
          </p:nvPr>
        </p:nvGraphicFramePr>
        <p:xfrm>
          <a:off x="628650" y="1825625"/>
          <a:ext cx="7886700" cy="257842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859474">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1718950">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A. Das, S. Gawde, K. </a:t>
                      </a:r>
                      <a:r>
                        <a:rPr lang="en-IN" sz="1400" kern="1200" dirty="0" err="1">
                          <a:solidFill>
                            <a:schemeClr val="dk1"/>
                          </a:solidFill>
                          <a:effectLst/>
                          <a:latin typeface="Times New Roman" panose="02020603050405020304" pitchFamily="18" charset="0"/>
                          <a:ea typeface="+mn-ea"/>
                          <a:cs typeface="Times New Roman" panose="02020603050405020304" pitchFamily="18" charset="0"/>
                        </a:rPr>
                        <a:t>Suratwala</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 and D. </a:t>
                      </a:r>
                      <a:r>
                        <a:rPr lang="en-IN" sz="1400" kern="1200" dirty="0" err="1">
                          <a:solidFill>
                            <a:schemeClr val="dk1"/>
                          </a:solidFill>
                          <a:effectLst/>
                          <a:latin typeface="Times New Roman" panose="02020603050405020304" pitchFamily="18" charset="0"/>
                          <a:ea typeface="+mn-ea"/>
                          <a:cs typeface="Times New Roman" panose="02020603050405020304" pitchFamily="18" charset="0"/>
                        </a:rPr>
                        <a:t>Kalbande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Sign language recognition using deep learning on custom processed static gesture images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International Conference on Smart City and Emerging Technology (ICSCET)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8</a:t>
            </a:fld>
            <a:endParaRPr lang="en-IN"/>
          </a:p>
        </p:txBody>
      </p:sp>
    </p:spTree>
    <p:extLst>
      <p:ext uri="{BB962C8B-B14F-4D97-AF65-F5344CB8AC3E}">
        <p14:creationId xmlns:p14="http://schemas.microsoft.com/office/powerpoint/2010/main" val="244453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577266"/>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9967ABF-20F8-10A8-EA84-1442CEE04CDB}"/>
              </a:ext>
            </a:extLst>
          </p:cNvPr>
          <p:cNvGraphicFramePr>
            <a:graphicFrameLocks noGrp="1"/>
          </p:cNvGraphicFramePr>
          <p:nvPr>
            <p:ph idx="1"/>
            <p:extLst>
              <p:ext uri="{D42A27DB-BD31-4B8C-83A1-F6EECF244321}">
                <p14:modId xmlns:p14="http://schemas.microsoft.com/office/powerpoint/2010/main" val="483639342"/>
              </p:ext>
            </p:extLst>
          </p:nvPr>
        </p:nvGraphicFramePr>
        <p:xfrm>
          <a:off x="628650" y="1825624"/>
          <a:ext cx="7886700" cy="2811689"/>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0976255"/>
                    </a:ext>
                  </a:extLst>
                </a:gridCol>
                <a:gridCol w="2434123">
                  <a:extLst>
                    <a:ext uri="{9D8B030D-6E8A-4147-A177-3AD203B41FA5}">
                      <a16:colId xmlns:a16="http://schemas.microsoft.com/office/drawing/2014/main" val="3781014484"/>
                    </a:ext>
                  </a:extLst>
                </a:gridCol>
                <a:gridCol w="2823677">
                  <a:extLst>
                    <a:ext uri="{9D8B030D-6E8A-4147-A177-3AD203B41FA5}">
                      <a16:colId xmlns:a16="http://schemas.microsoft.com/office/drawing/2014/main" val="3500181670"/>
                    </a:ext>
                  </a:extLst>
                </a:gridCol>
              </a:tblGrid>
              <a:tr h="784657">
                <a:tc>
                  <a:txBody>
                    <a:bodyPr/>
                    <a:lstStyle/>
                    <a:p>
                      <a:pPr algn="ctr"/>
                      <a:r>
                        <a:rPr lang="en-IN" dirty="0"/>
                        <a:t>AUTHOR</a:t>
                      </a:r>
                    </a:p>
                  </a:txBody>
                  <a:tcPr/>
                </a:tc>
                <a:tc>
                  <a:txBody>
                    <a:bodyPr/>
                    <a:lstStyle/>
                    <a:p>
                      <a:pPr algn="ctr"/>
                      <a:r>
                        <a:rPr lang="en-IN" dirty="0"/>
                        <a:t>TITLE</a:t>
                      </a:r>
                    </a:p>
                  </a:txBody>
                  <a:tcPr/>
                </a:tc>
                <a:tc>
                  <a:txBody>
                    <a:bodyPr/>
                    <a:lstStyle/>
                    <a:p>
                      <a:pPr algn="ctr"/>
                      <a:r>
                        <a:rPr lang="en-IN" dirty="0"/>
                        <a:t>SOURCE</a:t>
                      </a:r>
                    </a:p>
                  </a:txBody>
                  <a:tcPr/>
                </a:tc>
                <a:extLst>
                  <a:ext uri="{0D108BD9-81ED-4DB2-BD59-A6C34878D82A}">
                    <a16:rowId xmlns:a16="http://schemas.microsoft.com/office/drawing/2014/main" val="919034750"/>
                  </a:ext>
                </a:extLst>
              </a:tr>
              <a:tr h="2027032">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N. M.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Kakoty</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and M. D. Sharma</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Recognition of sign</a:t>
                      </a:r>
                      <a:br>
                        <a:rPr lang="en-US" sz="1400" dirty="0">
                          <a:latin typeface="Times New Roman" panose="02020603050405020304" pitchFamily="18" charset="0"/>
                          <a:cs typeface="Times New Roman" panose="02020603050405020304" pitchFamily="18" charset="0"/>
                        </a:rPr>
                      </a:br>
                      <a:r>
                        <a:rPr lang="en-US" sz="1400" kern="1200" dirty="0">
                          <a:solidFill>
                            <a:schemeClr val="dk1"/>
                          </a:solidFill>
                          <a:effectLst/>
                          <a:latin typeface="Times New Roman" panose="02020603050405020304" pitchFamily="18" charset="0"/>
                          <a:ea typeface="+mn-ea"/>
                          <a:cs typeface="Times New Roman" panose="02020603050405020304" pitchFamily="18" charset="0"/>
                        </a:rPr>
                        <a:t>language alphabets and numbers based on hand kinematics using a data glove</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it-IT" sz="1400" kern="1200" dirty="0">
                          <a:solidFill>
                            <a:schemeClr val="dk1"/>
                          </a:solidFill>
                          <a:effectLst/>
                          <a:latin typeface="Times New Roman" panose="02020603050405020304" pitchFamily="18" charset="0"/>
                          <a:ea typeface="+mn-ea"/>
                          <a:cs typeface="Times New Roman" panose="02020603050405020304" pitchFamily="18" charset="0"/>
                        </a:rPr>
                        <a:t>Procedia Computer Science, vol.133,p.55–62.</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0968197"/>
                  </a:ext>
                </a:extLst>
              </a:tr>
            </a:tbl>
          </a:graphicData>
        </a:graphic>
      </p:graphicFrame>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12-04-2023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9</a:t>
            </a:fld>
            <a:endParaRPr lang="en-IN"/>
          </a:p>
        </p:txBody>
      </p:sp>
    </p:spTree>
    <p:extLst>
      <p:ext uri="{BB962C8B-B14F-4D97-AF65-F5344CB8AC3E}">
        <p14:creationId xmlns:p14="http://schemas.microsoft.com/office/powerpoint/2010/main" val="4054338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1418</TotalTime>
  <Words>2343</Words>
  <Application>Microsoft Office PowerPoint</Application>
  <PresentationFormat>On-screen Show (4:3)</PresentationFormat>
  <Paragraphs>240</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PowerPoint Presentation</vt:lpstr>
      <vt:lpstr>Introduction</vt:lpstr>
      <vt:lpstr>Objective of the Project</vt:lpstr>
      <vt:lpstr>Literature Survey</vt:lpstr>
      <vt:lpstr>Literature Survey</vt:lpstr>
      <vt:lpstr>Literature Survey</vt:lpstr>
      <vt:lpstr>Literature Survey</vt:lpstr>
      <vt:lpstr>Literature Survey</vt:lpstr>
      <vt:lpstr>Literature Survey</vt:lpstr>
      <vt:lpstr>Problem Statement</vt:lpstr>
      <vt:lpstr>Proposed System</vt:lpstr>
      <vt:lpstr>Software </vt:lpstr>
      <vt:lpstr>Architecture </vt:lpstr>
      <vt:lpstr>System Design - DFD</vt:lpstr>
      <vt:lpstr>System Design –Use Case Diagram</vt:lpstr>
      <vt:lpstr>System Design – Sequence Diagram</vt:lpstr>
      <vt:lpstr>Module Description</vt:lpstr>
      <vt:lpstr>Module Description</vt:lpstr>
      <vt:lpstr>Module Description</vt:lpstr>
      <vt:lpstr>Module Description</vt:lpstr>
      <vt:lpstr>Testing /Performance Evaluation / Results</vt:lpstr>
      <vt:lpstr>Testing /Performance Evaluation / Results</vt:lpstr>
      <vt:lpstr>Testing /Performance Evaluation / Results</vt:lpstr>
      <vt:lpstr>Screen Shots</vt:lpstr>
      <vt:lpstr>Screen Shots</vt:lpstr>
      <vt:lpstr>Screen Shots</vt:lpstr>
      <vt:lpstr>Screen Shots</vt:lpstr>
      <vt:lpstr>Conclusion</vt:lpstr>
      <vt:lpstr>Future Enhancement</vt:lpstr>
      <vt:lpstr>Reference Paper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Abishek Benjamin Raj</cp:lastModifiedBy>
  <cp:revision>13</cp:revision>
  <dcterms:created xsi:type="dcterms:W3CDTF">2020-12-27T14:21:20Z</dcterms:created>
  <dcterms:modified xsi:type="dcterms:W3CDTF">2023-04-12T15:40:21Z</dcterms:modified>
</cp:coreProperties>
</file>